
<file path=[Content_Types].xml><?xml version="1.0" encoding="utf-8"?>
<Types xmlns="http://schemas.openxmlformats.org/package/2006/content-types">
  <Default Extension="fntdata" ContentType="application/x-fontdata"/>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embeddedFontLst>
    <p:embeddedFont>
      <p:font typeface="Montserrat" pitchFamily="2" charset="77"/>
      <p:regular r:id="rId12"/>
      <p:bold r:id="rId13"/>
      <p:italic r:id="rId14"/>
      <p:boldItalic r:id="rId15"/>
    </p:embeddedFont>
    <p:embeddedFont>
      <p:font typeface="Montserrat SemiBold" pitchFamily="2" charset="77"/>
      <p:bold r:id="rId16"/>
      <p:italic r:id="rId17"/>
      <p:boldItalic r:id="rId18"/>
    </p:embeddedFont>
    <p:embeddedFont>
      <p:font typeface="Open Sans" panose="020B0606030504020204"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58"/>
  </p:normalViewPr>
  <p:slideViewPr>
    <p:cSldViewPr snapToGrid="0">
      <p:cViewPr varScale="1">
        <p:scale>
          <a:sx n="120" d="100"/>
          <a:sy n="120" d="100"/>
        </p:scale>
        <p:origin x="80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font" Target="fonts/font7.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10.fntdata"/><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font" Target="fonts/font1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SzPts val="1200"/>
              <a:buNone/>
            </a:pPr>
            <a:r>
              <a:rPr dirty="0"/>
              <a:t>Welcome. This guide explains what Clinics GRP needs to see in a Graduate Program Year 1 interview. You are not expected to know everything. You are expected to make your safety, growth and team contribution visible through specific examples.</a:t>
            </a:r>
          </a:p>
          <a:p>
            <a:pPr marL="0" lvl="0" indent="0" algn="l">
              <a:spcBef>
                <a:spcPts val="0"/>
              </a:spcBef>
              <a:spcAft>
                <a:spcPts val="0"/>
              </a:spcAft>
              <a:buSzPts val="1200"/>
              <a:buNone/>
            </a:pPr>
            <a:endParaRPr dirty="0"/>
          </a:p>
          <a:p>
            <a:pPr marL="0" lvl="0" indent="0" algn="l">
              <a:spcBef>
                <a:spcPts val="0"/>
              </a:spcBef>
              <a:spcAft>
                <a:spcPts val="0"/>
              </a:spcAft>
              <a:buSzPts val="1200"/>
              <a:buNone/>
            </a:pPr>
            <a:r>
              <a:rPr dirty="0"/>
              <a:t>[Sources]</a:t>
            </a:r>
          </a:p>
          <a:p>
            <a:pPr marL="0" lvl="0" indent="0" algn="l">
              <a:spcBef>
                <a:spcPts val="0"/>
              </a:spcBef>
              <a:spcAft>
                <a:spcPts val="0"/>
              </a:spcAft>
              <a:buSzPts val="1200"/>
              <a:buNone/>
            </a:pPr>
            <a:r>
              <a:rPr dirty="0"/>
              <a:t>- Clinics GRP graduate program webpage</a:t>
            </a:r>
          </a:p>
          <a:p>
            <a:pPr marL="0" lvl="0" indent="0" algn="l">
              <a:spcBef>
                <a:spcPts val="0"/>
              </a:spcBef>
              <a:spcAft>
                <a:spcPts val="0"/>
              </a:spcAft>
              <a:buSzPts val="1200"/>
              <a:buNone/>
            </a:pPr>
            <a:r>
              <a:rPr dirty="0"/>
              <a:t>- Clinics GRP GPY1 Graduate Program Flyer 2027</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SzPts val="1200"/>
              <a:buNone/>
            </a:pPr>
            <a:r>
              <a:rPr dirty="0"/>
              <a:t>Across the interview, we are listening for three signals. First, can we trust your judgement and your willingness to escalate? Second, can you learn from feedback? Third, can patients and colleagues rely on you? A strong answer makes at least one of these signals obvious.</a:t>
            </a:r>
          </a:p>
          <a:p>
            <a:pPr marL="0" lvl="0" indent="0" algn="l">
              <a:spcBef>
                <a:spcPts val="0"/>
              </a:spcBef>
              <a:spcAft>
                <a:spcPts val="0"/>
              </a:spcAft>
              <a:buSzPts val="1200"/>
              <a:buNone/>
            </a:pPr>
            <a:endParaRPr dirty="0"/>
          </a:p>
          <a:p>
            <a:pPr marL="0" lvl="0" indent="0" algn="l">
              <a:spcBef>
                <a:spcPts val="0"/>
              </a:spcBef>
              <a:spcAft>
                <a:spcPts val="0"/>
              </a:spcAft>
              <a:buSzPts val="1200"/>
              <a:buNone/>
            </a:pPr>
            <a:r>
              <a:rPr dirty="0"/>
              <a:t>[Sources]</a:t>
            </a:r>
          </a:p>
          <a:p>
            <a:pPr marL="0" lvl="0" indent="0" algn="l">
              <a:spcBef>
                <a:spcPts val="0"/>
              </a:spcBef>
              <a:spcAft>
                <a:spcPts val="0"/>
              </a:spcAft>
              <a:buSzPts val="1200"/>
              <a:buNone/>
            </a:pPr>
            <a:r>
              <a:rPr dirty="0"/>
              <a:t>- User-provided source deck</a:t>
            </a:r>
          </a:p>
          <a:p>
            <a:pPr marL="0" lvl="0" indent="0" algn="l">
              <a:spcBef>
                <a:spcPts val="0"/>
              </a:spcBef>
              <a:spcAft>
                <a:spcPts val="0"/>
              </a:spcAft>
              <a:buSzPts val="1200"/>
              <a:buNone/>
            </a:pPr>
            <a:r>
              <a:rPr dirty="0"/>
              <a:t>- Clinics GRP graduate program webpage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SzPts val="1200"/>
              <a:buNone/>
            </a:pPr>
            <a:r>
              <a:t>Clinics GRP does not expect a graduate to arrive knowing every workflow or specialist pathway. Those can be taught. The interview tests the professional behaviours underneath practice: integrity, reliability, communication, reasoning, coachability and ownership.</a:t>
            </a:r>
          </a:p>
          <a:p>
            <a:pPr marL="0" lvl="0" indent="0" algn="l">
              <a:spcBef>
                <a:spcPts val="0"/>
              </a:spcBef>
              <a:spcAft>
                <a:spcPts val="0"/>
              </a:spcAft>
              <a:buSzPts val="1200"/>
              <a:buNone/>
            </a:pPr>
            <a:endParaRPr/>
          </a:p>
          <a:p>
            <a:pPr marL="0" lvl="0" indent="0" algn="l">
              <a:spcBef>
                <a:spcPts val="0"/>
              </a:spcBef>
              <a:spcAft>
                <a:spcPts val="0"/>
              </a:spcAft>
              <a:buSzPts val="1200"/>
              <a:buNone/>
            </a:pPr>
            <a:r>
              <a:t>[Sources]</a:t>
            </a:r>
          </a:p>
          <a:p>
            <a:pPr marL="0" lvl="0" indent="0" algn="l">
              <a:spcBef>
                <a:spcPts val="0"/>
              </a:spcBef>
              <a:spcAft>
                <a:spcPts val="0"/>
              </a:spcAft>
              <a:buSzPts val="1200"/>
              <a:buNone/>
            </a:pPr>
            <a:r>
              <a:t>- User-provided source deck</a:t>
            </a:r>
          </a:p>
          <a:p>
            <a:pPr marL="0" lvl="0" indent="0" algn="l">
              <a:spcBef>
                <a:spcPts val="0"/>
              </a:spcBef>
              <a:spcAft>
                <a:spcPts val="0"/>
              </a:spcAft>
              <a:buSzPts val="1200"/>
              <a:buNone/>
            </a:pPr>
            <a:r>
              <a:t>- Clinics GRP GPY1 Graduate Program Flyer 2027</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SzPts val="1200"/>
              <a:buNone/>
            </a:pPr>
            <a:r>
              <a:t>When you answer a safety question, do not jump straight to the outcome. Establish the situation and risk, explain what you noticed, name any uncertainty, and describe the next safe action. Speaking openly about limits increases confidence—it does not reduce it.</a:t>
            </a:r>
          </a:p>
          <a:p>
            <a:pPr marL="0" lvl="0" indent="0" algn="l">
              <a:spcBef>
                <a:spcPts val="0"/>
              </a:spcBef>
              <a:spcAft>
                <a:spcPts val="0"/>
              </a:spcAft>
              <a:buSzPts val="1200"/>
              <a:buNone/>
            </a:pPr>
            <a:endParaRPr/>
          </a:p>
          <a:p>
            <a:pPr marL="0" lvl="0" indent="0" algn="l">
              <a:spcBef>
                <a:spcPts val="0"/>
              </a:spcBef>
              <a:spcAft>
                <a:spcPts val="0"/>
              </a:spcAft>
              <a:buSzPts val="1200"/>
              <a:buNone/>
            </a:pPr>
            <a:r>
              <a:t>[Sources]</a:t>
            </a:r>
          </a:p>
          <a:p>
            <a:pPr marL="0" lvl="0" indent="0" algn="l">
              <a:spcBef>
                <a:spcPts val="0"/>
              </a:spcBef>
              <a:spcAft>
                <a:spcPts val="0"/>
              </a:spcAft>
              <a:buSzPts val="1200"/>
              <a:buNone/>
            </a:pPr>
            <a:r>
              <a:t>- User-provided source deck</a:t>
            </a:r>
          </a:p>
          <a:p>
            <a:pPr marL="0" lvl="0" indent="0" algn="l">
              <a:spcBef>
                <a:spcPts val="0"/>
              </a:spcBef>
              <a:spcAft>
                <a:spcPts val="0"/>
              </a:spcAft>
              <a:buSzPts val="1200"/>
              <a:buNone/>
            </a:pPr>
            <a:r>
              <a:t>- Clinics GRP graduate program webpage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SzPts val="1200"/>
              <a:buNone/>
            </a:pPr>
            <a:r>
              <a:t>A clinically correct answer is stronger when it shows what mattered to the person. Explain how the person’s goals, preferences, fear, fatigue, cognition or home context shaped your reasoning. That demonstrates person-centred practice rather than a generic treatment plan.</a:t>
            </a:r>
          </a:p>
          <a:p>
            <a:pPr marL="0" lvl="0" indent="0" algn="l">
              <a:spcBef>
                <a:spcPts val="0"/>
              </a:spcBef>
              <a:spcAft>
                <a:spcPts val="0"/>
              </a:spcAft>
              <a:buSzPts val="1200"/>
              <a:buNone/>
            </a:pPr>
            <a:endParaRPr/>
          </a:p>
          <a:p>
            <a:pPr marL="0" lvl="0" indent="0" algn="l">
              <a:spcBef>
                <a:spcPts val="0"/>
              </a:spcBef>
              <a:spcAft>
                <a:spcPts val="0"/>
              </a:spcAft>
              <a:buSzPts val="1200"/>
              <a:buNone/>
            </a:pPr>
            <a:r>
              <a:t>[Sources]</a:t>
            </a:r>
          </a:p>
          <a:p>
            <a:pPr marL="0" lvl="0" indent="0" algn="l">
              <a:spcBef>
                <a:spcPts val="0"/>
              </a:spcBef>
              <a:spcAft>
                <a:spcPts val="0"/>
              </a:spcAft>
              <a:buSzPts val="1200"/>
              <a:buNone/>
            </a:pPr>
            <a:r>
              <a:t>- User-provided source deck</a:t>
            </a:r>
          </a:p>
          <a:p>
            <a:pPr marL="0" lvl="0" indent="0" algn="l">
              <a:spcBef>
                <a:spcPts val="0"/>
              </a:spcBef>
              <a:spcAft>
                <a:spcPts val="0"/>
              </a:spcAft>
              <a:buSzPts val="1200"/>
              <a:buNone/>
            </a:pPr>
            <a:r>
              <a:t>- Clinics GRP graduate program webpage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SzPts val="1200"/>
              <a:buNone/>
            </a:pPr>
            <a:r>
              <a:t>Coachability is not a personality claim. It is a sequence you can evidence: receive the feedback, reflect on what it means, apply it safely, and verify that the change was visible and sustained. Prepare one example that includes all four steps.</a:t>
            </a:r>
          </a:p>
          <a:p>
            <a:pPr marL="0" lvl="0" indent="0" algn="l">
              <a:spcBef>
                <a:spcPts val="0"/>
              </a:spcBef>
              <a:spcAft>
                <a:spcPts val="0"/>
              </a:spcAft>
              <a:buSzPts val="1200"/>
              <a:buNone/>
            </a:pPr>
            <a:endParaRPr/>
          </a:p>
          <a:p>
            <a:pPr marL="0" lvl="0" indent="0" algn="l">
              <a:spcBef>
                <a:spcPts val="0"/>
              </a:spcBef>
              <a:spcAft>
                <a:spcPts val="0"/>
              </a:spcAft>
              <a:buSzPts val="1200"/>
              <a:buNone/>
            </a:pPr>
            <a:r>
              <a:t>[Sources]</a:t>
            </a:r>
          </a:p>
          <a:p>
            <a:pPr marL="0" lvl="0" indent="0" algn="l">
              <a:spcBef>
                <a:spcPts val="0"/>
              </a:spcBef>
              <a:spcAft>
                <a:spcPts val="0"/>
              </a:spcAft>
              <a:buSzPts val="1200"/>
              <a:buNone/>
            </a:pPr>
            <a:r>
              <a:t>- User-provided source deck</a:t>
            </a:r>
          </a:p>
          <a:p>
            <a:pPr marL="0" lvl="0" indent="0" algn="l">
              <a:spcBef>
                <a:spcPts val="0"/>
              </a:spcBef>
              <a:spcAft>
                <a:spcPts val="0"/>
              </a:spcAft>
              <a:buSzPts val="1200"/>
              <a:buNone/>
            </a:pPr>
            <a:r>
              <a:t>- Clinics GRP GPY1 Graduate Program Flyer 2027</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SzPts val="1200"/>
              <a:buNone/>
            </a:pPr>
            <a:r>
              <a:t>Teamwork is more than being friendly. We are listening for behaviours that make care safer: clear communication, early escalation, reliable follow-through and appropriate contribution. Choose an example where another person could depend on what you did.</a:t>
            </a:r>
          </a:p>
          <a:p>
            <a:pPr marL="0" lvl="0" indent="0" algn="l">
              <a:spcBef>
                <a:spcPts val="0"/>
              </a:spcBef>
              <a:spcAft>
                <a:spcPts val="0"/>
              </a:spcAft>
              <a:buSzPts val="1200"/>
              <a:buNone/>
            </a:pPr>
            <a:endParaRPr/>
          </a:p>
          <a:p>
            <a:pPr marL="0" lvl="0" indent="0" algn="l">
              <a:spcBef>
                <a:spcPts val="0"/>
              </a:spcBef>
              <a:spcAft>
                <a:spcPts val="0"/>
              </a:spcAft>
              <a:buSzPts val="1200"/>
              <a:buNone/>
            </a:pPr>
            <a:r>
              <a:t>[Sources]</a:t>
            </a:r>
          </a:p>
          <a:p>
            <a:pPr marL="0" lvl="0" indent="0" algn="l">
              <a:spcBef>
                <a:spcPts val="0"/>
              </a:spcBef>
              <a:spcAft>
                <a:spcPts val="0"/>
              </a:spcAft>
              <a:buSzPts val="1200"/>
              <a:buNone/>
            </a:pPr>
            <a:r>
              <a:t>- User-provided source deck</a:t>
            </a:r>
          </a:p>
          <a:p>
            <a:pPr marL="0" lvl="0" indent="0" algn="l">
              <a:spcBef>
                <a:spcPts val="0"/>
              </a:spcBef>
              <a:spcAft>
                <a:spcPts val="0"/>
              </a:spcAft>
              <a:buSzPts val="1200"/>
              <a:buNone/>
            </a:pPr>
            <a:r>
              <a:t>- Clinics GRP graduate program webpage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SzPts val="1200"/>
              <a:buNone/>
            </a:pPr>
            <a:r>
              <a:t>Before the interview, build a small evidence bank. Prepare one example for safety, one for growth and one for team contribution. Add a person-centred story. Do not memorise a script. Know the facts, your reasoning, what you learned and the result.</a:t>
            </a:r>
            <a:endParaRPr sz="1200"/>
          </a:p>
          <a:p>
            <a:pPr marL="0" lvl="0" indent="0" algn="l">
              <a:spcBef>
                <a:spcPts val="0"/>
              </a:spcBef>
              <a:spcAft>
                <a:spcPts val="0"/>
              </a:spcAft>
              <a:buSzPts val="1200"/>
              <a:buNone/>
            </a:pPr>
            <a:endParaRPr sz="1200"/>
          </a:p>
          <a:p>
            <a:pPr marL="0" lvl="0" indent="0" algn="l">
              <a:spcBef>
                <a:spcPts val="0"/>
              </a:spcBef>
              <a:spcAft>
                <a:spcPts val="0"/>
              </a:spcAft>
              <a:buSzPts val="1200"/>
              <a:buNone/>
            </a:pPr>
            <a:r>
              <a:t>[Sources]</a:t>
            </a:r>
            <a:endParaRPr sz="1200"/>
          </a:p>
          <a:p>
            <a:pPr marL="0" lvl="0" indent="0" algn="l">
              <a:spcBef>
                <a:spcPts val="0"/>
              </a:spcBef>
              <a:spcAft>
                <a:spcPts val="0"/>
              </a:spcAft>
              <a:buSzPts val="1200"/>
              <a:buNone/>
            </a:pPr>
            <a:r>
              <a:t>- User-provided source deck</a:t>
            </a:r>
            <a:endParaRPr sz="1200"/>
          </a:p>
          <a:p>
            <a:pPr marL="0" lvl="0" indent="0" algn="l">
              <a:spcBef>
                <a:spcPts val="0"/>
              </a:spcBef>
              <a:spcAft>
                <a:spcPts val="0"/>
              </a:spcAft>
              <a:buSzPts val="1200"/>
              <a:buNone/>
            </a:pPr>
            <a:r>
              <a:t>- Clinics GRP graduate program webpage</a:t>
            </a:r>
            <a:endParaRPr sz="120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spcBef>
                <a:spcPts val="0"/>
              </a:spcBef>
              <a:spcAft>
                <a:spcPts val="0"/>
              </a:spcAft>
              <a:buSzPts val="1200"/>
              <a:buNone/>
            </a:pPr>
            <a:r>
              <a:t>The decision is not based on polish alone. We need to trust your judgement, see evidence that you will grow, and understand how you make the team better. Be specific, reflective and honest about what you still need to learn. That is the graduate we want to hire.</a:t>
            </a:r>
          </a:p>
          <a:p>
            <a:pPr marL="0" lvl="0" indent="0" algn="l">
              <a:spcBef>
                <a:spcPts val="0"/>
              </a:spcBef>
              <a:spcAft>
                <a:spcPts val="0"/>
              </a:spcAft>
              <a:buSzPts val="1200"/>
              <a:buNone/>
            </a:pPr>
            <a:endParaRPr/>
          </a:p>
          <a:p>
            <a:pPr marL="0" lvl="0" indent="0" algn="l">
              <a:spcBef>
                <a:spcPts val="0"/>
              </a:spcBef>
              <a:spcAft>
                <a:spcPts val="0"/>
              </a:spcAft>
              <a:buSzPts val="1200"/>
              <a:buNone/>
            </a:pPr>
            <a:r>
              <a:t>[Sources]</a:t>
            </a:r>
          </a:p>
          <a:p>
            <a:pPr marL="0" lvl="0" indent="0" algn="l">
              <a:spcBef>
                <a:spcPts val="0"/>
              </a:spcBef>
              <a:spcAft>
                <a:spcPts val="0"/>
              </a:spcAft>
              <a:buSzPts val="1200"/>
              <a:buNone/>
            </a:pPr>
            <a:r>
              <a:t>- User-provided source deck</a:t>
            </a:r>
          </a:p>
          <a:p>
            <a:pPr marL="0" lvl="0" indent="0" algn="l">
              <a:spcBef>
                <a:spcPts val="0"/>
              </a:spcBef>
              <a:spcAft>
                <a:spcPts val="0"/>
              </a:spcAft>
              <a:buSzPts val="1200"/>
              <a:buNone/>
            </a:pPr>
            <a:r>
              <a:t>- Clinics GRP GPY1 Graduate Program Flyer 2027</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6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9" r:id="rId1"/>
  </p:sldLayoutIdLst>
  <mc:AlternateContent xmlns:mc="http://schemas.openxmlformats.org/markup-compatibility/2006">
    <mc:Choice xmlns:p14="http://schemas.microsoft.com/office/powerpoint/2010/main" Requires="p14">
      <p:transition spd="med" p14:dur="600">
        <p:fade/>
      </p:transition>
    </mc:Choice>
    <mc:Fallback>
      <p:transition spd="med">
        <p:fade/>
      </p:transition>
    </mc:Fallback>
  </mc:AlternateContent>
  <p:hf sldNum="0" hdr="0" ftr="0" dt="0"/>
  <p:txStyles>
    <p:titleStyle>
      <a:lvl1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1pPr>
      <a:lvl2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2pPr>
      <a:lvl3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3pPr>
      <a:lvl4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4pPr>
      <a:lvl5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5pPr>
      <a:lvl6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6pPr>
      <a:lvl7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7pPr>
      <a:lvl8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8pPr>
      <a:lvl9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9pPr>
    </p:titleStyle>
    <p:bodyStyle>
      <a:lvl1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1pPr>
      <a:lvl2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2pPr>
      <a:lvl3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3pPr>
      <a:lvl4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4pPr>
      <a:lvl5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5pPr>
      <a:lvl6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6pPr>
      <a:lvl7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7pPr>
      <a:lvl8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8pPr>
      <a:lvl9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9pPr>
    </p:bodyStyle>
    <p:otherStyle>
      <a:lvl1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1pPr>
      <a:lvl2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2pPr>
      <a:lvl3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3pPr>
      <a:lvl4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4pPr>
      <a:lvl5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5pPr>
      <a:lvl6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6pPr>
      <a:lvl7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7pPr>
      <a:lvl8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8pPr>
      <a:lvl9pPr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3.png"/><Relationship Id="rId5" Type="http://schemas.openxmlformats.org/officeDocument/2006/relationships/image" Target="../media/image4.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3.png"/><Relationship Id="rId5" Type="http://schemas.openxmlformats.org/officeDocument/2006/relationships/image" Target="../media/image4.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6.jpeg"/><Relationship Id="rId5" Type="http://schemas.openxmlformats.org/officeDocument/2006/relationships/image" Target="../media/image4.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7.jpeg"/><Relationship Id="rId5" Type="http://schemas.openxmlformats.org/officeDocument/2006/relationships/image" Target="../media/image4.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8.jpeg"/><Relationship Id="rId5" Type="http://schemas.openxmlformats.org/officeDocument/2006/relationships/image" Target="../media/image4.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BFD4E0"/>
        </a:solidFill>
        <a:effectLst/>
      </p:bgPr>
    </p:bg>
    <p:spTree>
      <p:nvGrpSpPr>
        <p:cNvPr id="1" name=""/>
        <p:cNvGrpSpPr/>
        <p:nvPr/>
      </p:nvGrpSpPr>
      <p:grpSpPr>
        <a:xfrm>
          <a:off x="0" y="0"/>
          <a:ext cx="0" cy="0"/>
          <a:chOff x="0" y="0"/>
          <a:chExt cx="0" cy="0"/>
        </a:xfrm>
      </p:grpSpPr>
      <p:pic>
        <p:nvPicPr>
          <p:cNvPr id="25" name="Google Shape;16;p1"/>
          <p:cNvPicPr>
            <a:picLocks noChangeAspect="1"/>
          </p:cNvPicPr>
          <p:nvPr/>
        </p:nvPicPr>
        <p:blipFill>
          <a:blip r:embed="rId5">
            <a:alphaModFix/>
          </a:blip>
          <a:srcRect t="7834" b="7834"/>
          <a:stretch>
            <a:fillRect/>
          </a:stretch>
        </p:blipFill>
        <p:spPr>
          <a:xfrm>
            <a:off x="3227" y="0"/>
            <a:ext cx="12185523" cy="6858001"/>
          </a:xfrm>
          <a:prstGeom prst="rect">
            <a:avLst/>
          </a:prstGeom>
          <a:ln>
            <a:noFill/>
          </a:ln>
        </p:spPr>
      </p:pic>
      <p:sp>
        <p:nvSpPr>
          <p:cNvPr id="17" name="Google Shape;17;p1">
            <a:extLst>
              <a:ext uri="{FF2B5EF4-FFF2-40B4-BE49-F238E27FC236}">
                <a16:creationId xmlns:a16="http://schemas.microsoft.com/office/drawing/2014/main" id="{5AB49005-E673-4014-8C7F-A99138FD2D35}"/>
              </a:ext>
            </a:extLst>
          </p:cNvPr>
          <p:cNvSpPr>
            <a:spLocks noGrp="1"/>
          </p:cNvSpPr>
          <p:nvPr/>
        </p:nvSpPr>
        <p:spPr>
          <a:xfrm rot="-5400000">
            <a:off x="2670588" y="-2668650"/>
            <a:ext cx="6850800" cy="12202500"/>
          </a:xfrm>
          <a:prstGeom prst="rect">
            <a:avLst/>
          </a:prstGeom>
          <a:gradFill>
            <a:gsLst>
              <a:gs pos="0">
                <a:srgbClr val="102F43">
                  <a:alpha val="92157"/>
                </a:srgbClr>
              </a:gs>
              <a:gs pos="43000">
                <a:srgbClr val="102F43">
                  <a:alpha val="78039"/>
                </a:srgbClr>
              </a:gs>
              <a:gs pos="68000">
                <a:srgbClr val="102F43">
                  <a:alpha val="41961"/>
                </a:srgbClr>
              </a:gs>
              <a:gs pos="100000">
                <a:srgbClr val="102F43">
                  <a:alpha val="0"/>
                </a:srgbClr>
              </a:gs>
            </a:gsLst>
            <a:lin ang="5400700" scaled="0"/>
          </a:gradFill>
          <a:ln>
            <a:noFill/>
          </a:ln>
        </p:spPr>
        <p:txBody>
          <a:bodyPr spcFirstLastPara="1" wrap="square" lIns="91425" tIns="91425" rIns="91425" bIns="91425" anchor="ctr">
            <a:noAutofit/>
          </a:bodyPr>
          <a:lstStyle/>
          <a:p>
            <a:pPr marL="0" marR="0" lvl="0" indent="0" algn="l">
              <a:spcBef>
                <a:spcPts val="0"/>
              </a:spcBef>
              <a:spcAft>
                <a:spcPts val="0"/>
              </a:spcAft>
              <a:buClr>
                <a:schemeClr val="dk1"/>
              </a:buClr>
              <a:buSzPts val="1800"/>
              <a:buFont typeface="Arial"/>
              <a:buNone/>
            </a:pPr>
            <a:endParaRPr sz="1800">
              <a:solidFill>
                <a:schemeClr val="dk1"/>
              </a:solidFill>
              <a:latin typeface="Arial"/>
              <a:ea typeface="Arial"/>
              <a:cs typeface="Arial"/>
            </a:endParaRPr>
          </a:p>
        </p:txBody>
      </p:sp>
      <p:sp>
        <p:nvSpPr>
          <p:cNvPr id="18" name="Google Shape;18;p1">
            <a:extLst>
              <a:ext uri="{FF2B5EF4-FFF2-40B4-BE49-F238E27FC236}">
                <a16:creationId xmlns:a16="http://schemas.microsoft.com/office/drawing/2014/main" id="{45FBA95E-6BBE-491F-8CB1-53E5DE154E3D}"/>
              </a:ext>
            </a:extLst>
          </p:cNvPr>
          <p:cNvSpPr>
            <a:spLocks noGrp="1"/>
          </p:cNvSpPr>
          <p:nvPr/>
        </p:nvSpPr>
        <p:spPr>
          <a:xfrm>
            <a:off x="692900" y="3017904"/>
            <a:ext cx="5905500" cy="1752600"/>
          </a:xfrm>
          <a:prstGeom prst="rect">
            <a:avLst/>
          </a:prstGeom>
          <a:noFill/>
          <a:ln>
            <a:noFill/>
          </a:ln>
        </p:spPr>
        <p:txBody>
          <a:bodyPr spcFirstLastPara="1" wrap="square" lIns="0" tIns="0" rIns="0" bIns="0" anchor="t">
            <a:noAutofit/>
          </a:bodyPr>
          <a:lstStyle/>
          <a:p>
            <a:pPr>
              <a:lnSpc>
                <a:spcPct val="96000"/>
              </a:lnSpc>
              <a:buNone/>
              <a:defRPr sz="4350" b="0">
                <a:solidFill>
                  <a:srgbClr val="FFFFFF"/>
                </a:solidFill>
                <a:latin typeface="Montserrat SemiBold"/>
                <a:ea typeface="Montserrat SemiBold"/>
                <a:cs typeface="Montserrat SemiBold"/>
              </a:defRPr>
            </a:pPr>
            <a:r>
              <a:rPr sz="4350" b="0">
                <a:solidFill>
                  <a:srgbClr val="FFFFFF"/>
                </a:solidFill>
                <a:latin typeface="Montserrat SemiBold"/>
                <a:ea typeface="Montserrat SemiBold"/>
                <a:cs typeface="Montserrat SemiBold"/>
              </a:rPr>
              <a:t>The Graduate
We Want to Hire</a:t>
            </a:r>
          </a:p>
        </p:txBody>
      </p:sp>
      <p:sp>
        <p:nvSpPr>
          <p:cNvPr id="19" name="Google Shape;19;p1">
            <a:extLst>
              <a:ext uri="{FF2B5EF4-FFF2-40B4-BE49-F238E27FC236}">
                <a16:creationId xmlns:a16="http://schemas.microsoft.com/office/drawing/2014/main" id="{86D21B2C-0E42-41E0-9264-B7E4C8611392}"/>
              </a:ext>
            </a:extLst>
          </p:cNvPr>
          <p:cNvSpPr>
            <a:spLocks noGrp="1"/>
          </p:cNvSpPr>
          <p:nvPr/>
        </p:nvSpPr>
        <p:spPr>
          <a:xfrm>
            <a:off x="731000" y="4543811"/>
            <a:ext cx="5000700" cy="666900"/>
          </a:xfrm>
          <a:prstGeom prst="rect">
            <a:avLst/>
          </a:prstGeom>
          <a:noFill/>
          <a:ln>
            <a:noFill/>
          </a:ln>
        </p:spPr>
        <p:txBody>
          <a:bodyPr spcFirstLastPara="1" wrap="square" lIns="0" tIns="0" rIns="0" bIns="0" anchor="t">
            <a:noAutofit/>
          </a:bodyPr>
          <a:lstStyle/>
          <a:p>
            <a:pPr>
              <a:defRPr sz="2100" b="0">
                <a:solidFill>
                  <a:srgbClr val="D9F3FC"/>
                </a:solidFill>
                <a:latin typeface="Montserrat"/>
                <a:ea typeface="Montserrat"/>
                <a:cs typeface="Montserrat"/>
              </a:defRPr>
            </a:pPr>
            <a:r>
              <a:rPr sz="2100" b="0">
                <a:solidFill>
                  <a:srgbClr val="D9F3FC"/>
                </a:solidFill>
                <a:latin typeface="Montserrat"/>
                <a:ea typeface="Montserrat"/>
                <a:cs typeface="Montserrat"/>
              </a:rPr>
              <a:t>What to show in your GPY1 interview</a:t>
            </a:r>
          </a:p>
        </p:txBody>
      </p:sp>
      <p:sp>
        <p:nvSpPr>
          <p:cNvPr id="20" name="Google Shape;20;p1">
            <a:extLst>
              <a:ext uri="{FF2B5EF4-FFF2-40B4-BE49-F238E27FC236}">
                <a16:creationId xmlns:a16="http://schemas.microsoft.com/office/drawing/2014/main" id="{E109CE41-2BC4-4D1A-B183-69259DED07DD}"/>
              </a:ext>
            </a:extLst>
          </p:cNvPr>
          <p:cNvSpPr>
            <a:spLocks noGrp="1"/>
          </p:cNvSpPr>
          <p:nvPr/>
        </p:nvSpPr>
        <p:spPr>
          <a:xfrm>
            <a:off x="692900" y="5440863"/>
            <a:ext cx="438300" cy="19200"/>
          </a:xfrm>
          <a:prstGeom prst="rect">
            <a:avLst/>
          </a:prstGeom>
          <a:solidFill>
            <a:srgbClr val="00AEEF"/>
          </a:solidFill>
          <a:ln>
            <a:noFill/>
          </a:ln>
        </p:spPr>
        <p:txBody>
          <a:bodyPr spcFirstLastPara="1" wrap="square" lIns="91425" tIns="91425" rIns="91425" bIns="91425" anchor="ctr">
            <a:noAutofit/>
          </a:bodyPr>
          <a:lstStyle/>
          <a:p>
            <a:pPr marL="0" marR="0" lvl="0" indent="0" algn="l">
              <a:spcBef>
                <a:spcPts val="0"/>
              </a:spcBef>
              <a:spcAft>
                <a:spcPts val="0"/>
              </a:spcAft>
              <a:buClr>
                <a:schemeClr val="dk1"/>
              </a:buClr>
              <a:buSzPts val="1800"/>
              <a:buFont typeface="Arial"/>
              <a:buNone/>
            </a:pPr>
            <a:endParaRPr sz="1800">
              <a:solidFill>
                <a:schemeClr val="dk1"/>
              </a:solidFill>
              <a:latin typeface="Arial"/>
              <a:ea typeface="Arial"/>
              <a:cs typeface="Arial"/>
            </a:endParaRPr>
          </a:p>
        </p:txBody>
      </p:sp>
      <p:sp>
        <p:nvSpPr>
          <p:cNvPr id="21" name="Google Shape;21;p1">
            <a:extLst>
              <a:ext uri="{FF2B5EF4-FFF2-40B4-BE49-F238E27FC236}">
                <a16:creationId xmlns:a16="http://schemas.microsoft.com/office/drawing/2014/main" id="{8F9569AD-E28D-43AC-A1C5-3A4E6488716E}"/>
              </a:ext>
            </a:extLst>
          </p:cNvPr>
          <p:cNvSpPr>
            <a:spLocks noGrp="1"/>
          </p:cNvSpPr>
          <p:nvPr/>
        </p:nvSpPr>
        <p:spPr>
          <a:xfrm>
            <a:off x="1321550" y="5356971"/>
            <a:ext cx="4000500" cy="266700"/>
          </a:xfrm>
          <a:prstGeom prst="rect">
            <a:avLst/>
          </a:prstGeom>
          <a:noFill/>
          <a:ln>
            <a:noFill/>
          </a:ln>
        </p:spPr>
        <p:txBody>
          <a:bodyPr spcFirstLastPara="1" wrap="square" lIns="0" tIns="0" rIns="0" bIns="0" anchor="t">
            <a:noAutofit/>
          </a:bodyPr>
          <a:lstStyle/>
          <a:p>
            <a:pPr>
              <a:defRPr sz="1275" b="0">
                <a:solidFill>
                  <a:srgbClr val="FFFFFF"/>
                </a:solidFill>
                <a:latin typeface="Open Sans"/>
                <a:ea typeface="Open Sans"/>
                <a:cs typeface="Open Sans"/>
              </a:defRPr>
            </a:pPr>
            <a:r>
              <a:rPr sz="1275" b="0">
                <a:solidFill>
                  <a:srgbClr val="FFFFFF"/>
                </a:solidFill>
                <a:latin typeface="Open Sans"/>
                <a:ea typeface="Open Sans"/>
                <a:cs typeface="Open Sans"/>
              </a:rPr>
              <a:t>A Clinics GRP hiring guide</a:t>
            </a:r>
          </a:p>
        </p:txBody>
      </p:sp>
      <p:sp>
        <p:nvSpPr>
          <p:cNvPr id="22" name="Google Shape;22;p1">
            <a:extLst>
              <a:ext uri="{FF2B5EF4-FFF2-40B4-BE49-F238E27FC236}">
                <a16:creationId xmlns:a16="http://schemas.microsoft.com/office/drawing/2014/main" id="{0827C47D-1A76-403E-A6FC-FC194EE08AF2}"/>
              </a:ext>
            </a:extLst>
          </p:cNvPr>
          <p:cNvSpPr>
            <a:spLocks noGrp="1"/>
          </p:cNvSpPr>
          <p:nvPr/>
        </p:nvSpPr>
        <p:spPr>
          <a:xfrm>
            <a:off x="692900" y="6555000"/>
            <a:ext cx="4762500" cy="171600"/>
          </a:xfrm>
          <a:prstGeom prst="rect">
            <a:avLst/>
          </a:prstGeom>
          <a:noFill/>
          <a:ln>
            <a:noFill/>
          </a:ln>
        </p:spPr>
        <p:txBody>
          <a:bodyPr spcFirstLastPara="1" wrap="square" lIns="0" tIns="0" rIns="0" bIns="0" anchor="t">
            <a:noAutofit/>
          </a:bodyPr>
          <a:lstStyle/>
          <a:p>
            <a:pPr>
              <a:defRPr sz="900" b="0">
                <a:solidFill>
                  <a:srgbClr val="B9DCEB"/>
                </a:solidFill>
                <a:latin typeface="Montserrat SemiBold"/>
                <a:ea typeface="Montserrat SemiBold"/>
                <a:cs typeface="Montserrat SemiBold"/>
              </a:defRPr>
            </a:pPr>
            <a:r>
              <a:rPr sz="900" b="0">
                <a:solidFill>
                  <a:srgbClr val="B9DCEB"/>
                </a:solidFill>
                <a:latin typeface="Montserrat SemiBold"/>
                <a:ea typeface="Montserrat SemiBold"/>
                <a:cs typeface="Montserrat SemiBold"/>
              </a:rPr>
              <a:t>CLINICS GRP GPY1 INTERVIEW GUIDE  •  9 SLIDES</a:t>
            </a:r>
          </a:p>
        </p:txBody>
      </p:sp>
      <p:pic>
        <p:nvPicPr>
          <p:cNvPr id="32" name="Google Shape;23;p1"/>
          <p:cNvPicPr>
            <a:picLocks noChangeAspect="1"/>
          </p:cNvPicPr>
          <p:nvPr/>
        </p:nvPicPr>
        <p:blipFill>
          <a:blip r:embed="rId6">
            <a:alphaModFix/>
          </a:blip>
          <a:stretch>
            <a:fillRect/>
          </a:stretch>
        </p:blipFill>
        <p:spPr>
          <a:xfrm>
            <a:off x="692900" y="1382231"/>
            <a:ext cx="3697266" cy="666900"/>
          </a:xfrm>
          <a:prstGeom prst="rect">
            <a:avLst/>
          </a:prstGeom>
          <a:ln>
            <a:noFill/>
          </a:ln>
        </p:spPr>
      </p:pic>
      <p:pic>
        <p:nvPicPr>
          <p:cNvPr id="2" name="Slide 1.mp3">
            <a:hlinkClick r:id="" action="ppaction://media"/>
            <a:extLst>
              <a:ext uri="{FF2B5EF4-FFF2-40B4-BE49-F238E27FC236}">
                <a16:creationId xmlns:a16="http://schemas.microsoft.com/office/drawing/2014/main" id="{A15E6386-59DC-1C27-9413-954065A32A5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1797295459"/>
      </p:ext>
    </p:extLst>
  </p:cSld>
  <p:clrMapOvr>
    <a:masterClrMapping/>
  </p:clrMapOvr>
  <mc:AlternateContent xmlns:mc="http://schemas.openxmlformats.org/markup-compatibility/2006">
    <mc:Choice xmlns:p14="http://schemas.microsoft.com/office/powerpoint/2010/main" Requires="p14">
      <p:transition spd="med" p14:dur="600" advTm="61900">
        <p:fade/>
      </p:transition>
    </mc:Choice>
    <mc:Fallback>
      <p:transition spd="med" advTm="619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086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F2F8FC"/>
            </a:gs>
          </a:gsLst>
          <a:lin ang="8100000" scaled="0"/>
        </a:gradFill>
        <a:effectLst/>
      </p:bgPr>
    </p:bg>
    <p:spTree>
      <p:nvGrpSpPr>
        <p:cNvPr id="1" name=""/>
        <p:cNvGrpSpPr/>
        <p:nvPr/>
      </p:nvGrpSpPr>
      <p:grpSpPr>
        <a:xfrm>
          <a:off x="0" y="0"/>
          <a:ext cx="0" cy="0"/>
          <a:chOff x="0" y="0"/>
          <a:chExt cx="0" cy="0"/>
        </a:xfrm>
      </p:grpSpPr>
      <p:sp>
        <p:nvSpPr>
          <p:cNvPr id="29" name="Google Shape;29;p2">
            <a:extLst>
              <a:ext uri="{FF2B5EF4-FFF2-40B4-BE49-F238E27FC236}">
                <a16:creationId xmlns:a16="http://schemas.microsoft.com/office/drawing/2014/main" id="{597F36F8-A066-4CF1-ACC3-94A58049A926}"/>
              </a:ext>
            </a:extLst>
          </p:cNvPr>
          <p:cNvSpPr>
            <a:spLocks noGrp="1"/>
          </p:cNvSpPr>
          <p:nvPr/>
        </p:nvSpPr>
        <p:spPr>
          <a:xfrm>
            <a:off x="609600" y="457200"/>
            <a:ext cx="47625" cy="171450"/>
          </a:xfrm>
          <a:prstGeom prst="roundRect">
            <a:avLst>
              <a:gd name="adj" fmla="val 50000"/>
            </a:avLst>
          </a:prstGeom>
          <a:solidFill>
            <a:srgbClr val="00AEEF"/>
          </a:solidFill>
          <a:ln>
            <a:noFill/>
          </a:ln>
        </p:spPr>
        <p:txBody>
          <a:bodyPr spcFirstLastPara="1" wrap="square" lIns="91425" tIns="91425" rIns="91425" bIns="91425" anchor="ctr">
            <a:noAutofit/>
          </a:bodyPr>
          <a:lstStyle/>
          <a:p>
            <a:pPr marL="0" marR="0" lvl="0" indent="0" algn="l">
              <a:spcBef>
                <a:spcPts val="0"/>
              </a:spcBef>
              <a:spcAft>
                <a:spcPts val="0"/>
              </a:spcAft>
              <a:buClr>
                <a:schemeClr val="dk1"/>
              </a:buClr>
              <a:buSzPts val="1800"/>
              <a:buFont typeface="Arial"/>
              <a:buNone/>
            </a:pPr>
            <a:endParaRPr sz="1800">
              <a:solidFill>
                <a:schemeClr val="dk1"/>
              </a:solidFill>
              <a:latin typeface="Arial"/>
              <a:ea typeface="Arial"/>
              <a:cs typeface="Arial"/>
            </a:endParaRPr>
          </a:p>
        </p:txBody>
      </p:sp>
      <p:sp>
        <p:nvSpPr>
          <p:cNvPr id="30" name="Google Shape;30;p2">
            <a:extLst>
              <a:ext uri="{FF2B5EF4-FFF2-40B4-BE49-F238E27FC236}">
                <a16:creationId xmlns:a16="http://schemas.microsoft.com/office/drawing/2014/main" id="{9A8E1AF2-BC7C-4742-B42C-8DAE91461F90}"/>
              </a:ext>
            </a:extLst>
          </p:cNvPr>
          <p:cNvSpPr>
            <a:spLocks noGrp="1"/>
          </p:cNvSpPr>
          <p:nvPr/>
        </p:nvSpPr>
        <p:spPr>
          <a:xfrm>
            <a:off x="762000" y="447675"/>
            <a:ext cx="5143500" cy="228600"/>
          </a:xfrm>
          <a:prstGeom prst="rect">
            <a:avLst/>
          </a:prstGeom>
          <a:noFill/>
          <a:ln>
            <a:noFill/>
          </a:ln>
        </p:spPr>
        <p:txBody>
          <a:bodyPr spcFirstLastPara="1" wrap="square" lIns="0" tIns="0" rIns="0" bIns="0" anchor="t">
            <a:noAutofit/>
          </a:bodyPr>
          <a:lstStyle/>
          <a:p>
            <a:pPr>
              <a:defRPr sz="975" b="1">
                <a:solidFill>
                  <a:srgbClr val="00A5DF"/>
                </a:solidFill>
                <a:latin typeface="Montserrat"/>
                <a:ea typeface="Montserrat"/>
                <a:cs typeface="Montserrat"/>
              </a:defRPr>
            </a:pPr>
            <a:r>
              <a:rPr sz="975" b="1">
                <a:solidFill>
                  <a:srgbClr val="00A5DF"/>
                </a:solidFill>
                <a:latin typeface="Montserrat"/>
                <a:ea typeface="Montserrat"/>
                <a:cs typeface="Montserrat"/>
              </a:rPr>
              <a:t>THE HIRING DECISION</a:t>
            </a:r>
          </a:p>
        </p:txBody>
      </p:sp>
      <p:sp>
        <p:nvSpPr>
          <p:cNvPr id="31" name="Google Shape;31;p2">
            <a:extLst>
              <a:ext uri="{FF2B5EF4-FFF2-40B4-BE49-F238E27FC236}">
                <a16:creationId xmlns:a16="http://schemas.microsoft.com/office/drawing/2014/main" id="{73D0460C-DC7C-4FEE-AD78-B9A6A3B31E4C}"/>
              </a:ext>
            </a:extLst>
          </p:cNvPr>
          <p:cNvSpPr>
            <a:spLocks noGrp="1"/>
          </p:cNvSpPr>
          <p:nvPr/>
        </p:nvSpPr>
        <p:spPr>
          <a:xfrm>
            <a:off x="609600" y="790575"/>
            <a:ext cx="10972800" cy="552450"/>
          </a:xfrm>
          <a:prstGeom prst="rect">
            <a:avLst/>
          </a:prstGeom>
          <a:noFill/>
          <a:ln>
            <a:noFill/>
          </a:ln>
        </p:spPr>
        <p:txBody>
          <a:bodyPr spcFirstLastPara="1" wrap="square" lIns="0" tIns="0" rIns="0" bIns="0" anchor="t">
            <a:noAutofit/>
          </a:bodyPr>
          <a:lstStyle/>
          <a:p>
            <a:pPr>
              <a:defRPr sz="2775" b="0">
                <a:solidFill>
                  <a:srgbClr val="202830"/>
                </a:solidFill>
                <a:latin typeface="Montserrat SemiBold"/>
                <a:ea typeface="Montserrat SemiBold"/>
                <a:cs typeface="Montserrat SemiBold"/>
              </a:defRPr>
            </a:pPr>
            <a:r>
              <a:rPr sz="2775" b="0">
                <a:solidFill>
                  <a:srgbClr val="202830"/>
                </a:solidFill>
                <a:latin typeface="Montserrat SemiBold"/>
                <a:ea typeface="Montserrat SemiBold"/>
                <a:cs typeface="Montserrat SemiBold"/>
              </a:rPr>
              <a:t>Every strong interview answer proves one of three things</a:t>
            </a:r>
          </a:p>
        </p:txBody>
      </p:sp>
      <p:sp>
        <p:nvSpPr>
          <p:cNvPr id="32" name="Google Shape;32;p2">
            <a:extLst>
              <a:ext uri="{FF2B5EF4-FFF2-40B4-BE49-F238E27FC236}">
                <a16:creationId xmlns:a16="http://schemas.microsoft.com/office/drawing/2014/main" id="{A1FF166A-E753-4F70-865F-B76912DBF69D}"/>
              </a:ext>
            </a:extLst>
          </p:cNvPr>
          <p:cNvSpPr>
            <a:spLocks noGrp="1"/>
          </p:cNvSpPr>
          <p:nvPr/>
        </p:nvSpPr>
        <p:spPr>
          <a:xfrm>
            <a:off x="609600" y="1428750"/>
            <a:ext cx="10972800" cy="323850"/>
          </a:xfrm>
          <a:prstGeom prst="rect">
            <a:avLst/>
          </a:prstGeom>
          <a:noFill/>
          <a:ln>
            <a:noFill/>
          </a:ln>
        </p:spPr>
        <p:txBody>
          <a:bodyPr spcFirstLastPara="1" wrap="square" lIns="0" tIns="0" rIns="0" bIns="0" anchor="t">
            <a:noAutofit/>
          </a:bodyPr>
          <a:lstStyle/>
          <a:p>
            <a:pPr>
              <a:defRPr sz="1500" b="0">
                <a:solidFill>
                  <a:srgbClr val="667582"/>
                </a:solidFill>
                <a:latin typeface="Open Sans"/>
                <a:ea typeface="Open Sans"/>
                <a:cs typeface="Open Sans"/>
              </a:defRPr>
            </a:pPr>
            <a:r>
              <a:rPr sz="1500" b="0">
                <a:solidFill>
                  <a:srgbClr val="667582"/>
                </a:solidFill>
                <a:latin typeface="Open Sans"/>
                <a:ea typeface="Open Sans"/>
                <a:cs typeface="Open Sans"/>
              </a:rPr>
              <a:t>Your examples should make safety, growth and team contribution visible.</a:t>
            </a:r>
          </a:p>
        </p:txBody>
      </p:sp>
      <p:sp>
        <p:nvSpPr>
          <p:cNvPr id="33" name="Google Shape;33;p2">
            <a:extLst>
              <a:ext uri="{FF2B5EF4-FFF2-40B4-BE49-F238E27FC236}">
                <a16:creationId xmlns:a16="http://schemas.microsoft.com/office/drawing/2014/main" id="{926941B1-2215-4BE7-B5F1-A722BCF08372}"/>
              </a:ext>
            </a:extLst>
          </p:cNvPr>
          <p:cNvSpPr>
            <a:spLocks noGrp="1"/>
          </p:cNvSpPr>
          <p:nvPr/>
        </p:nvSpPr>
        <p:spPr>
          <a:xfrm>
            <a:off x="609600" y="6486525"/>
            <a:ext cx="4476750" cy="190500"/>
          </a:xfrm>
          <a:prstGeom prst="rect">
            <a:avLst/>
          </a:prstGeom>
          <a:noFill/>
          <a:ln>
            <a:noFill/>
          </a:ln>
        </p:spPr>
        <p:txBody>
          <a:bodyPr spcFirstLastPara="1" wrap="square" lIns="0" tIns="0" rIns="0" bIns="0" anchor="t">
            <a:noAutofit/>
          </a:bodyPr>
          <a:lstStyle/>
          <a:p>
            <a:pPr>
              <a:defRPr sz="825" b="0">
                <a:solidFill>
                  <a:srgbClr val="667582"/>
                </a:solidFill>
                <a:latin typeface="Montserrat SemiBold"/>
                <a:ea typeface="Montserrat SemiBold"/>
                <a:cs typeface="Montserrat SemiBold"/>
              </a:defRPr>
            </a:pPr>
            <a:r>
              <a:rPr sz="825" b="0">
                <a:solidFill>
                  <a:srgbClr val="667582"/>
                </a:solidFill>
                <a:latin typeface="Montserrat SemiBold"/>
                <a:ea typeface="Montserrat SemiBold"/>
                <a:cs typeface="Montserrat SemiBold"/>
              </a:rPr>
              <a:t>CLINICS GRP  /  GPY1 INTERVIEW GUIDE</a:t>
            </a:r>
          </a:p>
        </p:txBody>
      </p:sp>
      <p:sp>
        <p:nvSpPr>
          <p:cNvPr id="34" name="Google Shape;34;p2">
            <a:extLst>
              <a:ext uri="{FF2B5EF4-FFF2-40B4-BE49-F238E27FC236}">
                <a16:creationId xmlns:a16="http://schemas.microsoft.com/office/drawing/2014/main" id="{F461E698-35DC-4A2C-B153-D986E1E37FB8}"/>
              </a:ext>
            </a:extLst>
          </p:cNvPr>
          <p:cNvSpPr>
            <a:spLocks noGrp="1"/>
          </p:cNvSpPr>
          <p:nvPr/>
        </p:nvSpPr>
        <p:spPr>
          <a:xfrm>
            <a:off x="11334750" y="6457950"/>
            <a:ext cx="342900" cy="209550"/>
          </a:xfrm>
          <a:prstGeom prst="rect">
            <a:avLst/>
          </a:prstGeom>
          <a:noFill/>
          <a:ln>
            <a:noFill/>
          </a:ln>
        </p:spPr>
        <p:txBody>
          <a:bodyPr spcFirstLastPara="1" wrap="square" lIns="0" tIns="0" rIns="0" bIns="0" anchor="t">
            <a:noAutofit/>
          </a:bodyPr>
          <a:lstStyle/>
          <a:p>
            <a:pPr algn="r">
              <a:defRPr sz="900" b="0">
                <a:solidFill>
                  <a:srgbClr val="667582"/>
                </a:solidFill>
                <a:latin typeface="Montserrat SemiBold"/>
                <a:ea typeface="Montserrat SemiBold"/>
                <a:cs typeface="Montserrat SemiBold"/>
              </a:defRPr>
            </a:pPr>
            <a:r>
              <a:rPr sz="900" b="0">
                <a:solidFill>
                  <a:srgbClr val="667582"/>
                </a:solidFill>
                <a:latin typeface="Montserrat SemiBold"/>
                <a:ea typeface="Montserrat SemiBold"/>
                <a:cs typeface="Montserrat SemiBold"/>
              </a:rPr>
              <a:t>02</a:t>
            </a:r>
          </a:p>
        </p:txBody>
      </p:sp>
      <p:sp>
        <p:nvSpPr>
          <p:cNvPr id="35" name="Google Shape;35;p2">
            <a:extLst>
              <a:ext uri="{FF2B5EF4-FFF2-40B4-BE49-F238E27FC236}">
                <a16:creationId xmlns:a16="http://schemas.microsoft.com/office/drawing/2014/main" id="{B6C64B26-EB4E-48A7-ADBA-0C4ABC181510}"/>
              </a:ext>
            </a:extLst>
          </p:cNvPr>
          <p:cNvSpPr>
            <a:spLocks noGrp="1"/>
          </p:cNvSpPr>
          <p:nvPr/>
        </p:nvSpPr>
        <p:spPr>
          <a:xfrm>
            <a:off x="609600" y="6343650"/>
            <a:ext cx="11068050" cy="9525"/>
          </a:xfrm>
          <a:prstGeom prst="rect">
            <a:avLst/>
          </a:prstGeom>
          <a:solidFill>
            <a:srgbClr val="C8D9E6"/>
          </a:solidFill>
          <a:ln>
            <a:noFill/>
          </a:ln>
        </p:spPr>
        <p:txBody>
          <a:bodyPr spcFirstLastPara="1" wrap="square" lIns="91425" tIns="91425" rIns="91425" bIns="91425" anchor="ctr">
            <a:noAutofit/>
          </a:bodyPr>
          <a:lstStyle/>
          <a:p>
            <a:pPr marL="0" marR="0" lvl="0" indent="0" algn="l">
              <a:spcBef>
                <a:spcPts val="0"/>
              </a:spcBef>
              <a:spcAft>
                <a:spcPts val="0"/>
              </a:spcAft>
              <a:buClr>
                <a:schemeClr val="dk1"/>
              </a:buClr>
              <a:buSzPts val="1800"/>
              <a:buFont typeface="Arial"/>
              <a:buNone/>
            </a:pPr>
            <a:endParaRPr sz="1800">
              <a:solidFill>
                <a:schemeClr val="dk1"/>
              </a:solidFill>
              <a:latin typeface="Arial"/>
              <a:ea typeface="Arial"/>
              <a:cs typeface="Arial"/>
            </a:endParaRPr>
          </a:p>
        </p:txBody>
      </p:sp>
      <p:pic>
        <p:nvPicPr>
          <p:cNvPr id="62" name="Google Shape;36;p2"/>
          <p:cNvPicPr>
            <a:picLocks noChangeAspect="1"/>
          </p:cNvPicPr>
          <p:nvPr/>
        </p:nvPicPr>
        <p:blipFill rotWithShape="1">
          <a:blip r:embed="rId5">
            <a:alphaModFix/>
          </a:blip>
          <a:srcRect/>
          <a:stretch/>
        </p:blipFill>
        <p:spPr>
          <a:xfrm>
            <a:off x="9582150" y="343477"/>
            <a:ext cx="2000250" cy="360795"/>
          </a:xfrm>
          <a:prstGeom prst="rect">
            <a:avLst/>
          </a:prstGeom>
          <a:ln>
            <a:noFill/>
          </a:ln>
        </p:spPr>
      </p:pic>
      <p:sp>
        <p:nvSpPr>
          <p:cNvPr id="37" name="Google Shape;37;p2">
            <a:extLst>
              <a:ext uri="{FF2B5EF4-FFF2-40B4-BE49-F238E27FC236}">
                <a16:creationId xmlns:a16="http://schemas.microsoft.com/office/drawing/2014/main" id="{C2D01C6F-E6BB-4ABC-AD12-67667DFC90BC}"/>
              </a:ext>
            </a:extLst>
          </p:cNvPr>
          <p:cNvSpPr>
            <a:spLocks noGrp="1"/>
          </p:cNvSpPr>
          <p:nvPr/>
        </p:nvSpPr>
        <p:spPr>
          <a:xfrm>
            <a:off x="4029075" y="2238375"/>
            <a:ext cx="9525" cy="3238500"/>
          </a:xfrm>
          <a:prstGeom prst="rect">
            <a:avLst/>
          </a:prstGeom>
          <a:solidFill>
            <a:srgbClr val="C9DDE9"/>
          </a:solidFill>
          <a:ln>
            <a:noFill/>
          </a:ln>
        </p:spPr>
        <p:txBody>
          <a:bodyPr spcFirstLastPara="1" wrap="square" lIns="91425" tIns="91425" rIns="91425" bIns="91425" anchor="ctr">
            <a:noAutofit/>
          </a:bodyPr>
          <a:lstStyle/>
          <a:p>
            <a:pPr marL="0" marR="0" lvl="0" indent="0" algn="l">
              <a:spcBef>
                <a:spcPts val="0"/>
              </a:spcBef>
              <a:spcAft>
                <a:spcPts val="0"/>
              </a:spcAft>
              <a:buClr>
                <a:schemeClr val="dk1"/>
              </a:buClr>
              <a:buSzPts val="1800"/>
              <a:buFont typeface="Arial"/>
              <a:buNone/>
            </a:pPr>
            <a:endParaRPr sz="1800">
              <a:solidFill>
                <a:schemeClr val="dk1"/>
              </a:solidFill>
              <a:latin typeface="Arial"/>
              <a:ea typeface="Arial"/>
              <a:cs typeface="Arial"/>
            </a:endParaRPr>
          </a:p>
        </p:txBody>
      </p:sp>
      <p:sp>
        <p:nvSpPr>
          <p:cNvPr id="38" name="Google Shape;38;p2">
            <a:extLst>
              <a:ext uri="{FF2B5EF4-FFF2-40B4-BE49-F238E27FC236}">
                <a16:creationId xmlns:a16="http://schemas.microsoft.com/office/drawing/2014/main" id="{C26BECC9-0F9E-41FC-BF30-251438E8A2E2}"/>
              </a:ext>
            </a:extLst>
          </p:cNvPr>
          <p:cNvSpPr>
            <a:spLocks noGrp="1"/>
          </p:cNvSpPr>
          <p:nvPr/>
        </p:nvSpPr>
        <p:spPr>
          <a:xfrm>
            <a:off x="7648575" y="2238375"/>
            <a:ext cx="9525" cy="3238500"/>
          </a:xfrm>
          <a:prstGeom prst="rect">
            <a:avLst/>
          </a:prstGeom>
          <a:solidFill>
            <a:srgbClr val="C9DDE9"/>
          </a:solidFill>
          <a:ln>
            <a:noFill/>
          </a:ln>
        </p:spPr>
        <p:txBody>
          <a:bodyPr spcFirstLastPara="1" wrap="square" lIns="91425" tIns="91425" rIns="91425" bIns="91425" anchor="ctr">
            <a:noAutofit/>
          </a:bodyPr>
          <a:lstStyle/>
          <a:p>
            <a:pPr marL="0" marR="0" lvl="0" indent="0" algn="l">
              <a:spcBef>
                <a:spcPts val="0"/>
              </a:spcBef>
              <a:spcAft>
                <a:spcPts val="0"/>
              </a:spcAft>
              <a:buClr>
                <a:schemeClr val="dk1"/>
              </a:buClr>
              <a:buSzPts val="1800"/>
              <a:buFont typeface="Arial"/>
              <a:buNone/>
            </a:pPr>
            <a:endParaRPr sz="1800">
              <a:solidFill>
                <a:schemeClr val="dk1"/>
              </a:solidFill>
              <a:latin typeface="Arial"/>
              <a:ea typeface="Arial"/>
              <a:cs typeface="Arial"/>
            </a:endParaRPr>
          </a:p>
        </p:txBody>
      </p:sp>
      <p:sp>
        <p:nvSpPr>
          <p:cNvPr id="39" name="Google Shape;39;p2">
            <a:extLst>
              <a:ext uri="{FF2B5EF4-FFF2-40B4-BE49-F238E27FC236}">
                <a16:creationId xmlns:a16="http://schemas.microsoft.com/office/drawing/2014/main" id="{832D4D09-58CE-441B-B489-EE3802C6E1DB}"/>
              </a:ext>
            </a:extLst>
          </p:cNvPr>
          <p:cNvSpPr>
            <a:spLocks noGrp="1"/>
          </p:cNvSpPr>
          <p:nvPr/>
        </p:nvSpPr>
        <p:spPr>
          <a:xfrm>
            <a:off x="609600" y="2152650"/>
            <a:ext cx="1428750" cy="704850"/>
          </a:xfrm>
          <a:prstGeom prst="rect">
            <a:avLst/>
          </a:prstGeom>
          <a:noFill/>
          <a:ln>
            <a:noFill/>
          </a:ln>
        </p:spPr>
        <p:txBody>
          <a:bodyPr spcFirstLastPara="1" wrap="square" lIns="0" tIns="0" rIns="0" bIns="0" anchor="t">
            <a:noAutofit/>
          </a:bodyPr>
          <a:lstStyle/>
          <a:p>
            <a:pPr marL="0" marR="0" lvl="0" indent="0" algn="l">
              <a:lnSpc>
                <a:spcPct val="108000"/>
              </a:lnSpc>
              <a:spcBef>
                <a:spcPts val="0"/>
              </a:spcBef>
              <a:spcAft>
                <a:spcPts val="0"/>
              </a:spcAft>
              <a:buClr>
                <a:srgbClr val="00AEEF"/>
              </a:buClr>
              <a:buSzPts val="4650"/>
              <a:buFont typeface="Montserrat"/>
              <a:buNone/>
            </a:pPr>
            <a:r>
              <a:rPr sz="4650" b="1" i="0">
                <a:solidFill>
                  <a:srgbClr val="00AEEF"/>
                </a:solidFill>
                <a:latin typeface="Montserrat"/>
                <a:ea typeface="Montserrat"/>
                <a:cs typeface="Montserrat"/>
              </a:rPr>
              <a:t>01</a:t>
            </a:r>
            <a:endParaRPr/>
          </a:p>
        </p:txBody>
      </p:sp>
      <p:sp>
        <p:nvSpPr>
          <p:cNvPr id="40" name="Google Shape;40;p2">
            <a:extLst>
              <a:ext uri="{FF2B5EF4-FFF2-40B4-BE49-F238E27FC236}">
                <a16:creationId xmlns:a16="http://schemas.microsoft.com/office/drawing/2014/main" id="{FC545C9D-0011-43F8-BC4B-D016D7E59F33}"/>
              </a:ext>
            </a:extLst>
          </p:cNvPr>
          <p:cNvSpPr>
            <a:spLocks noGrp="1"/>
          </p:cNvSpPr>
          <p:nvPr/>
        </p:nvSpPr>
        <p:spPr>
          <a:xfrm>
            <a:off x="609600" y="2971800"/>
            <a:ext cx="514350" cy="47625"/>
          </a:xfrm>
          <a:prstGeom prst="roundRect">
            <a:avLst>
              <a:gd name="adj" fmla="val 50000"/>
            </a:avLst>
          </a:prstGeom>
          <a:solidFill>
            <a:srgbClr val="00AEEF"/>
          </a:solidFill>
          <a:ln>
            <a:noFill/>
          </a:ln>
        </p:spPr>
        <p:txBody>
          <a:bodyPr spcFirstLastPara="1" wrap="square" lIns="91425" tIns="91425" rIns="91425" bIns="91425" anchor="ctr">
            <a:noAutofit/>
          </a:bodyPr>
          <a:lstStyle/>
          <a:p>
            <a:pPr marL="0" marR="0" lvl="0" indent="0" algn="l">
              <a:spcBef>
                <a:spcPts val="0"/>
              </a:spcBef>
              <a:spcAft>
                <a:spcPts val="0"/>
              </a:spcAft>
              <a:buClr>
                <a:schemeClr val="dk1"/>
              </a:buClr>
              <a:buSzPts val="1800"/>
              <a:buFont typeface="Arial"/>
              <a:buNone/>
            </a:pPr>
            <a:endParaRPr sz="1800">
              <a:solidFill>
                <a:schemeClr val="dk1"/>
              </a:solidFill>
              <a:latin typeface="Arial"/>
              <a:ea typeface="Arial"/>
              <a:cs typeface="Arial"/>
            </a:endParaRPr>
          </a:p>
        </p:txBody>
      </p:sp>
      <p:sp>
        <p:nvSpPr>
          <p:cNvPr id="41" name="Google Shape;41;p2">
            <a:extLst>
              <a:ext uri="{FF2B5EF4-FFF2-40B4-BE49-F238E27FC236}">
                <a16:creationId xmlns:a16="http://schemas.microsoft.com/office/drawing/2014/main" id="{E58D46DD-1ADD-408A-83FF-221625E34E1E}"/>
              </a:ext>
            </a:extLst>
          </p:cNvPr>
          <p:cNvSpPr>
            <a:spLocks noGrp="1"/>
          </p:cNvSpPr>
          <p:nvPr/>
        </p:nvSpPr>
        <p:spPr>
          <a:xfrm>
            <a:off x="609600" y="3105150"/>
            <a:ext cx="1619250" cy="238125"/>
          </a:xfrm>
          <a:prstGeom prst="rect">
            <a:avLst/>
          </a:prstGeom>
          <a:noFill/>
          <a:ln>
            <a:noFill/>
          </a:ln>
        </p:spPr>
        <p:txBody>
          <a:bodyPr spcFirstLastPara="1" wrap="square" lIns="0" tIns="0" rIns="0" bIns="0" anchor="t">
            <a:noAutofit/>
          </a:bodyPr>
          <a:lstStyle/>
          <a:p>
            <a:pPr>
              <a:defRPr sz="1050" b="1">
                <a:solidFill>
                  <a:srgbClr val="00A5DF"/>
                </a:solidFill>
                <a:latin typeface="Montserrat SemiBold"/>
                <a:ea typeface="Montserrat SemiBold"/>
                <a:cs typeface="Montserrat SemiBold"/>
              </a:defRPr>
            </a:pPr>
            <a:r>
              <a:rPr sz="1050" b="1">
                <a:solidFill>
                  <a:srgbClr val="00A5DF"/>
                </a:solidFill>
                <a:latin typeface="Montserrat SemiBold"/>
                <a:ea typeface="Montserrat SemiBold"/>
                <a:cs typeface="Montserrat SemiBold"/>
              </a:rPr>
              <a:t>SAFETY</a:t>
            </a:r>
          </a:p>
        </p:txBody>
      </p:sp>
      <p:sp>
        <p:nvSpPr>
          <p:cNvPr id="42" name="Google Shape;42;p2">
            <a:extLst>
              <a:ext uri="{FF2B5EF4-FFF2-40B4-BE49-F238E27FC236}">
                <a16:creationId xmlns:a16="http://schemas.microsoft.com/office/drawing/2014/main" id="{FB11AB46-3E18-4463-88A9-758918BDD88C}"/>
              </a:ext>
            </a:extLst>
          </p:cNvPr>
          <p:cNvSpPr>
            <a:spLocks noGrp="1"/>
          </p:cNvSpPr>
          <p:nvPr/>
        </p:nvSpPr>
        <p:spPr>
          <a:xfrm>
            <a:off x="609600" y="3578548"/>
            <a:ext cx="3048000" cy="914400"/>
          </a:xfrm>
          <a:prstGeom prst="rect">
            <a:avLst/>
          </a:prstGeom>
          <a:noFill/>
          <a:ln>
            <a:noFill/>
          </a:ln>
        </p:spPr>
        <p:txBody>
          <a:bodyPr spcFirstLastPara="1" wrap="square" lIns="0" tIns="0" rIns="0" bIns="0" anchor="t">
            <a:noAutofit/>
          </a:bodyPr>
          <a:lstStyle/>
          <a:p>
            <a:pPr>
              <a:defRPr sz="2100" b="0">
                <a:solidFill>
                  <a:srgbClr val="202830"/>
                </a:solidFill>
                <a:latin typeface="Montserrat"/>
                <a:ea typeface="Montserrat"/>
                <a:cs typeface="Montserrat"/>
              </a:defRPr>
            </a:pPr>
            <a:r>
              <a:rPr sz="2100" b="0">
                <a:solidFill>
                  <a:srgbClr val="202830"/>
                </a:solidFill>
                <a:latin typeface="Montserrat"/>
                <a:ea typeface="Montserrat"/>
                <a:cs typeface="Montserrat"/>
              </a:rPr>
              <a:t>Can we trust your judgement?</a:t>
            </a:r>
          </a:p>
        </p:txBody>
      </p:sp>
      <p:sp>
        <p:nvSpPr>
          <p:cNvPr id="43" name="Google Shape;43;p2">
            <a:extLst>
              <a:ext uri="{FF2B5EF4-FFF2-40B4-BE49-F238E27FC236}">
                <a16:creationId xmlns:a16="http://schemas.microsoft.com/office/drawing/2014/main" id="{F9ADD267-415B-464E-8965-7870F8DF5E41}"/>
              </a:ext>
            </a:extLst>
          </p:cNvPr>
          <p:cNvSpPr>
            <a:spLocks noGrp="1"/>
          </p:cNvSpPr>
          <p:nvPr/>
        </p:nvSpPr>
        <p:spPr>
          <a:xfrm>
            <a:off x="609600" y="4743450"/>
            <a:ext cx="3048000" cy="723900"/>
          </a:xfrm>
          <a:prstGeom prst="rect">
            <a:avLst/>
          </a:prstGeom>
          <a:noFill/>
          <a:ln>
            <a:noFill/>
          </a:ln>
        </p:spPr>
        <p:txBody>
          <a:bodyPr spcFirstLastPara="1" wrap="square" lIns="0" tIns="0" rIns="0" bIns="0" anchor="t">
            <a:noAutofit/>
          </a:bodyPr>
          <a:lstStyle/>
          <a:p>
            <a:pPr>
              <a:defRPr sz="1350" b="0">
                <a:solidFill>
                  <a:srgbClr val="667582"/>
                </a:solidFill>
                <a:latin typeface="Open Sans"/>
                <a:ea typeface="Open Sans"/>
                <a:cs typeface="Open Sans"/>
              </a:defRPr>
            </a:pPr>
            <a:r>
              <a:rPr sz="1350" b="0">
                <a:solidFill>
                  <a:srgbClr val="667582"/>
                </a:solidFill>
                <a:latin typeface="Open Sans"/>
                <a:ea typeface="Open Sans"/>
                <a:cs typeface="Open Sans"/>
              </a:rPr>
              <a:t>Name the risk. Explain your reasoning. Say when you would seek help.</a:t>
            </a:r>
          </a:p>
        </p:txBody>
      </p:sp>
      <p:sp>
        <p:nvSpPr>
          <p:cNvPr id="44" name="Google Shape;44;p2">
            <a:extLst>
              <a:ext uri="{FF2B5EF4-FFF2-40B4-BE49-F238E27FC236}">
                <a16:creationId xmlns:a16="http://schemas.microsoft.com/office/drawing/2014/main" id="{727A8D2F-4CF8-44CA-A1ED-F8CF0ED3A032}"/>
              </a:ext>
            </a:extLst>
          </p:cNvPr>
          <p:cNvSpPr>
            <a:spLocks noGrp="1"/>
          </p:cNvSpPr>
          <p:nvPr/>
        </p:nvSpPr>
        <p:spPr>
          <a:xfrm>
            <a:off x="4229100" y="2152650"/>
            <a:ext cx="1428750" cy="704850"/>
          </a:xfrm>
          <a:prstGeom prst="rect">
            <a:avLst/>
          </a:prstGeom>
          <a:noFill/>
          <a:ln>
            <a:noFill/>
          </a:ln>
        </p:spPr>
        <p:txBody>
          <a:bodyPr spcFirstLastPara="1" wrap="square" lIns="0" tIns="0" rIns="0" bIns="0" anchor="t">
            <a:noAutofit/>
          </a:bodyPr>
          <a:lstStyle/>
          <a:p>
            <a:pPr marL="0" marR="0" lvl="0" indent="0" algn="l">
              <a:lnSpc>
                <a:spcPct val="108000"/>
              </a:lnSpc>
              <a:spcBef>
                <a:spcPts val="0"/>
              </a:spcBef>
              <a:spcAft>
                <a:spcPts val="0"/>
              </a:spcAft>
              <a:buClr>
                <a:srgbClr val="3F75BB"/>
              </a:buClr>
              <a:buSzPts val="4650"/>
              <a:buFont typeface="Montserrat"/>
              <a:buNone/>
            </a:pPr>
            <a:r>
              <a:rPr sz="4650" b="1" i="0">
                <a:solidFill>
                  <a:srgbClr val="3F75BB"/>
                </a:solidFill>
                <a:latin typeface="Montserrat"/>
                <a:ea typeface="Montserrat"/>
                <a:cs typeface="Montserrat"/>
              </a:rPr>
              <a:t>02</a:t>
            </a:r>
            <a:endParaRPr/>
          </a:p>
        </p:txBody>
      </p:sp>
      <p:sp>
        <p:nvSpPr>
          <p:cNvPr id="45" name="Google Shape;45;p2">
            <a:extLst>
              <a:ext uri="{FF2B5EF4-FFF2-40B4-BE49-F238E27FC236}">
                <a16:creationId xmlns:a16="http://schemas.microsoft.com/office/drawing/2014/main" id="{1CF713FF-BC91-4D6C-8AF4-DF6B9DC664E8}"/>
              </a:ext>
            </a:extLst>
          </p:cNvPr>
          <p:cNvSpPr>
            <a:spLocks noGrp="1"/>
          </p:cNvSpPr>
          <p:nvPr/>
        </p:nvSpPr>
        <p:spPr>
          <a:xfrm>
            <a:off x="4229100" y="2971800"/>
            <a:ext cx="514350" cy="47625"/>
          </a:xfrm>
          <a:prstGeom prst="roundRect">
            <a:avLst>
              <a:gd name="adj" fmla="val 50000"/>
            </a:avLst>
          </a:prstGeom>
          <a:solidFill>
            <a:srgbClr val="3F75BB"/>
          </a:solidFill>
          <a:ln>
            <a:noFill/>
          </a:ln>
        </p:spPr>
        <p:txBody>
          <a:bodyPr spcFirstLastPara="1" wrap="square" lIns="91425" tIns="91425" rIns="91425" bIns="91425" anchor="ctr">
            <a:noAutofit/>
          </a:bodyPr>
          <a:lstStyle/>
          <a:p>
            <a:pPr marL="0" marR="0" lvl="0" indent="0" algn="l">
              <a:spcBef>
                <a:spcPts val="0"/>
              </a:spcBef>
              <a:spcAft>
                <a:spcPts val="0"/>
              </a:spcAft>
              <a:buClr>
                <a:schemeClr val="dk1"/>
              </a:buClr>
              <a:buSzPts val="1800"/>
              <a:buFont typeface="Arial"/>
              <a:buNone/>
            </a:pPr>
            <a:endParaRPr sz="1800">
              <a:solidFill>
                <a:schemeClr val="dk1"/>
              </a:solidFill>
              <a:latin typeface="Arial"/>
              <a:ea typeface="Arial"/>
              <a:cs typeface="Arial"/>
            </a:endParaRPr>
          </a:p>
        </p:txBody>
      </p:sp>
      <p:sp>
        <p:nvSpPr>
          <p:cNvPr id="46" name="Google Shape;46;p2">
            <a:extLst>
              <a:ext uri="{FF2B5EF4-FFF2-40B4-BE49-F238E27FC236}">
                <a16:creationId xmlns:a16="http://schemas.microsoft.com/office/drawing/2014/main" id="{D805232C-C17F-48DB-859D-25ABEFB17910}"/>
              </a:ext>
            </a:extLst>
          </p:cNvPr>
          <p:cNvSpPr>
            <a:spLocks noGrp="1"/>
          </p:cNvSpPr>
          <p:nvPr/>
        </p:nvSpPr>
        <p:spPr>
          <a:xfrm>
            <a:off x="4229100" y="3105150"/>
            <a:ext cx="1619250" cy="238125"/>
          </a:xfrm>
          <a:prstGeom prst="rect">
            <a:avLst/>
          </a:prstGeom>
          <a:noFill/>
          <a:ln>
            <a:noFill/>
          </a:ln>
        </p:spPr>
        <p:txBody>
          <a:bodyPr spcFirstLastPara="1" wrap="square" lIns="0" tIns="0" rIns="0" bIns="0" anchor="t">
            <a:noAutofit/>
          </a:bodyPr>
          <a:lstStyle/>
          <a:p>
            <a:pPr>
              <a:defRPr sz="1050" b="1">
                <a:solidFill>
                  <a:srgbClr val="00A5DF"/>
                </a:solidFill>
                <a:latin typeface="Montserrat SemiBold"/>
                <a:ea typeface="Montserrat SemiBold"/>
                <a:cs typeface="Montserrat SemiBold"/>
              </a:defRPr>
            </a:pPr>
            <a:r>
              <a:rPr sz="1050" b="1">
                <a:solidFill>
                  <a:srgbClr val="00A5DF"/>
                </a:solidFill>
                <a:latin typeface="Montserrat SemiBold"/>
                <a:ea typeface="Montserrat SemiBold"/>
                <a:cs typeface="Montserrat SemiBold"/>
              </a:rPr>
              <a:t>GROWTH</a:t>
            </a:r>
          </a:p>
        </p:txBody>
      </p:sp>
      <p:sp>
        <p:nvSpPr>
          <p:cNvPr id="47" name="Google Shape;47;p2">
            <a:extLst>
              <a:ext uri="{FF2B5EF4-FFF2-40B4-BE49-F238E27FC236}">
                <a16:creationId xmlns:a16="http://schemas.microsoft.com/office/drawing/2014/main" id="{04CF3761-C6AF-4EC4-8592-5CC8A10F4D81}"/>
              </a:ext>
            </a:extLst>
          </p:cNvPr>
          <p:cNvSpPr>
            <a:spLocks noGrp="1"/>
          </p:cNvSpPr>
          <p:nvPr/>
        </p:nvSpPr>
        <p:spPr>
          <a:xfrm>
            <a:off x="4229100" y="3578548"/>
            <a:ext cx="3048000" cy="914400"/>
          </a:xfrm>
          <a:prstGeom prst="rect">
            <a:avLst/>
          </a:prstGeom>
          <a:noFill/>
          <a:ln>
            <a:noFill/>
          </a:ln>
        </p:spPr>
        <p:txBody>
          <a:bodyPr spcFirstLastPara="1" wrap="square" lIns="0" tIns="0" rIns="0" bIns="0" anchor="t">
            <a:noAutofit/>
          </a:bodyPr>
          <a:lstStyle/>
          <a:p>
            <a:pPr>
              <a:defRPr sz="2100" b="0">
                <a:solidFill>
                  <a:srgbClr val="202830"/>
                </a:solidFill>
                <a:latin typeface="Montserrat"/>
                <a:ea typeface="Montserrat"/>
                <a:cs typeface="Montserrat"/>
              </a:defRPr>
            </a:pPr>
            <a:r>
              <a:rPr sz="2100" b="0">
                <a:solidFill>
                  <a:srgbClr val="202830"/>
                </a:solidFill>
                <a:latin typeface="Montserrat"/>
                <a:ea typeface="Montserrat"/>
                <a:cs typeface="Montserrat"/>
              </a:rPr>
              <a:t>Can you learn quickly?</a:t>
            </a:r>
          </a:p>
        </p:txBody>
      </p:sp>
      <p:sp>
        <p:nvSpPr>
          <p:cNvPr id="48" name="Google Shape;48;p2">
            <a:extLst>
              <a:ext uri="{FF2B5EF4-FFF2-40B4-BE49-F238E27FC236}">
                <a16:creationId xmlns:a16="http://schemas.microsoft.com/office/drawing/2014/main" id="{42CDDC54-0F75-4631-B698-A6E4EE243DC4}"/>
              </a:ext>
            </a:extLst>
          </p:cNvPr>
          <p:cNvSpPr>
            <a:spLocks noGrp="1"/>
          </p:cNvSpPr>
          <p:nvPr/>
        </p:nvSpPr>
        <p:spPr>
          <a:xfrm>
            <a:off x="4229100" y="4743450"/>
            <a:ext cx="3048000" cy="723900"/>
          </a:xfrm>
          <a:prstGeom prst="rect">
            <a:avLst/>
          </a:prstGeom>
          <a:noFill/>
          <a:ln>
            <a:noFill/>
          </a:ln>
        </p:spPr>
        <p:txBody>
          <a:bodyPr spcFirstLastPara="1" wrap="square" lIns="0" tIns="0" rIns="0" bIns="0" anchor="t">
            <a:noAutofit/>
          </a:bodyPr>
          <a:lstStyle/>
          <a:p>
            <a:pPr>
              <a:defRPr sz="1350" b="0">
                <a:solidFill>
                  <a:srgbClr val="667582"/>
                </a:solidFill>
                <a:latin typeface="Open Sans"/>
                <a:ea typeface="Open Sans"/>
                <a:cs typeface="Open Sans"/>
              </a:defRPr>
            </a:pPr>
            <a:r>
              <a:rPr sz="1350" b="0">
                <a:solidFill>
                  <a:srgbClr val="667582"/>
                </a:solidFill>
                <a:latin typeface="Open Sans"/>
                <a:ea typeface="Open Sans"/>
                <a:cs typeface="Open Sans"/>
              </a:rPr>
              <a:t>Describe feedback, reflection and the change it created.</a:t>
            </a:r>
          </a:p>
        </p:txBody>
      </p:sp>
      <p:sp>
        <p:nvSpPr>
          <p:cNvPr id="49" name="Google Shape;49;p2">
            <a:extLst>
              <a:ext uri="{FF2B5EF4-FFF2-40B4-BE49-F238E27FC236}">
                <a16:creationId xmlns:a16="http://schemas.microsoft.com/office/drawing/2014/main" id="{66362713-9D37-43D7-A9FA-F9EF9E79878F}"/>
              </a:ext>
            </a:extLst>
          </p:cNvPr>
          <p:cNvSpPr>
            <a:spLocks noGrp="1"/>
          </p:cNvSpPr>
          <p:nvPr/>
        </p:nvSpPr>
        <p:spPr>
          <a:xfrm>
            <a:off x="7848600" y="2152650"/>
            <a:ext cx="1428750" cy="704850"/>
          </a:xfrm>
          <a:prstGeom prst="rect">
            <a:avLst/>
          </a:prstGeom>
          <a:noFill/>
          <a:ln>
            <a:noFill/>
          </a:ln>
        </p:spPr>
        <p:txBody>
          <a:bodyPr spcFirstLastPara="1" wrap="square" lIns="0" tIns="0" rIns="0" bIns="0" anchor="t">
            <a:noAutofit/>
          </a:bodyPr>
          <a:lstStyle/>
          <a:p>
            <a:pPr marL="0" marR="0" lvl="0" indent="0" algn="l">
              <a:lnSpc>
                <a:spcPct val="108000"/>
              </a:lnSpc>
              <a:spcBef>
                <a:spcPts val="0"/>
              </a:spcBef>
              <a:spcAft>
                <a:spcPts val="0"/>
              </a:spcAft>
              <a:buClr>
                <a:srgbClr val="214A73"/>
              </a:buClr>
              <a:buSzPts val="4650"/>
              <a:buFont typeface="Montserrat"/>
              <a:buNone/>
            </a:pPr>
            <a:r>
              <a:rPr sz="4650" b="1" i="0">
                <a:solidFill>
                  <a:srgbClr val="214A73"/>
                </a:solidFill>
                <a:latin typeface="Montserrat"/>
                <a:ea typeface="Montserrat"/>
                <a:cs typeface="Montserrat"/>
              </a:rPr>
              <a:t>03</a:t>
            </a:r>
            <a:endParaRPr/>
          </a:p>
        </p:txBody>
      </p:sp>
      <p:sp>
        <p:nvSpPr>
          <p:cNvPr id="50" name="Google Shape;50;p2">
            <a:extLst>
              <a:ext uri="{FF2B5EF4-FFF2-40B4-BE49-F238E27FC236}">
                <a16:creationId xmlns:a16="http://schemas.microsoft.com/office/drawing/2014/main" id="{6394D955-AA26-426E-98BE-41749147D3F1}"/>
              </a:ext>
            </a:extLst>
          </p:cNvPr>
          <p:cNvSpPr>
            <a:spLocks noGrp="1"/>
          </p:cNvSpPr>
          <p:nvPr/>
        </p:nvSpPr>
        <p:spPr>
          <a:xfrm>
            <a:off x="7848600" y="2971800"/>
            <a:ext cx="514350" cy="47625"/>
          </a:xfrm>
          <a:prstGeom prst="roundRect">
            <a:avLst>
              <a:gd name="adj" fmla="val 50000"/>
            </a:avLst>
          </a:prstGeom>
          <a:solidFill>
            <a:srgbClr val="214A73"/>
          </a:solidFill>
          <a:ln>
            <a:noFill/>
          </a:ln>
        </p:spPr>
        <p:txBody>
          <a:bodyPr spcFirstLastPara="1" wrap="square" lIns="91425" tIns="91425" rIns="91425" bIns="91425" anchor="ctr">
            <a:noAutofit/>
          </a:bodyPr>
          <a:lstStyle/>
          <a:p>
            <a:pPr marL="0" marR="0" lvl="0" indent="0" algn="l">
              <a:spcBef>
                <a:spcPts val="0"/>
              </a:spcBef>
              <a:spcAft>
                <a:spcPts val="0"/>
              </a:spcAft>
              <a:buClr>
                <a:schemeClr val="dk1"/>
              </a:buClr>
              <a:buSzPts val="1800"/>
              <a:buFont typeface="Arial"/>
              <a:buNone/>
            </a:pPr>
            <a:endParaRPr sz="1800">
              <a:solidFill>
                <a:schemeClr val="dk1"/>
              </a:solidFill>
              <a:latin typeface="Arial"/>
              <a:ea typeface="Arial"/>
              <a:cs typeface="Arial"/>
            </a:endParaRPr>
          </a:p>
        </p:txBody>
      </p:sp>
      <p:sp>
        <p:nvSpPr>
          <p:cNvPr id="51" name="Google Shape;51;p2">
            <a:extLst>
              <a:ext uri="{FF2B5EF4-FFF2-40B4-BE49-F238E27FC236}">
                <a16:creationId xmlns:a16="http://schemas.microsoft.com/office/drawing/2014/main" id="{E632DC11-60FE-4E44-B1E4-6E5274EFBBDF}"/>
              </a:ext>
            </a:extLst>
          </p:cNvPr>
          <p:cNvSpPr>
            <a:spLocks noGrp="1"/>
          </p:cNvSpPr>
          <p:nvPr/>
        </p:nvSpPr>
        <p:spPr>
          <a:xfrm>
            <a:off x="7848600" y="3105150"/>
            <a:ext cx="1619250" cy="238125"/>
          </a:xfrm>
          <a:prstGeom prst="rect">
            <a:avLst/>
          </a:prstGeom>
          <a:noFill/>
          <a:ln>
            <a:noFill/>
          </a:ln>
        </p:spPr>
        <p:txBody>
          <a:bodyPr spcFirstLastPara="1" wrap="square" lIns="0" tIns="0" rIns="0" bIns="0" anchor="t">
            <a:noAutofit/>
          </a:bodyPr>
          <a:lstStyle/>
          <a:p>
            <a:pPr>
              <a:defRPr sz="1050" b="1">
                <a:solidFill>
                  <a:srgbClr val="00A5DF"/>
                </a:solidFill>
                <a:latin typeface="Montserrat SemiBold"/>
                <a:ea typeface="Montserrat SemiBold"/>
                <a:cs typeface="Montserrat SemiBold"/>
              </a:defRPr>
            </a:pPr>
            <a:r>
              <a:rPr sz="1050" b="1">
                <a:solidFill>
                  <a:srgbClr val="00A5DF"/>
                </a:solidFill>
                <a:latin typeface="Montserrat SemiBold"/>
                <a:ea typeface="Montserrat SemiBold"/>
                <a:cs typeface="Montserrat SemiBold"/>
              </a:rPr>
              <a:t>TEAM</a:t>
            </a:r>
          </a:p>
        </p:txBody>
      </p:sp>
      <p:sp>
        <p:nvSpPr>
          <p:cNvPr id="52" name="Google Shape;52;p2">
            <a:extLst>
              <a:ext uri="{FF2B5EF4-FFF2-40B4-BE49-F238E27FC236}">
                <a16:creationId xmlns:a16="http://schemas.microsoft.com/office/drawing/2014/main" id="{A7C84BEF-57E0-4DFF-A84F-18966076DB88}"/>
              </a:ext>
            </a:extLst>
          </p:cNvPr>
          <p:cNvSpPr>
            <a:spLocks noGrp="1"/>
          </p:cNvSpPr>
          <p:nvPr/>
        </p:nvSpPr>
        <p:spPr>
          <a:xfrm>
            <a:off x="7848600" y="3578548"/>
            <a:ext cx="3048000" cy="1070400"/>
          </a:xfrm>
          <a:prstGeom prst="rect">
            <a:avLst/>
          </a:prstGeom>
          <a:noFill/>
          <a:ln>
            <a:noFill/>
          </a:ln>
        </p:spPr>
        <p:txBody>
          <a:bodyPr spcFirstLastPara="1" wrap="square" lIns="0" tIns="0" rIns="0" bIns="0" anchor="t">
            <a:noAutofit/>
          </a:bodyPr>
          <a:lstStyle/>
          <a:p>
            <a:pPr>
              <a:defRPr sz="2100" b="0">
                <a:solidFill>
                  <a:srgbClr val="202830"/>
                </a:solidFill>
                <a:latin typeface="Montserrat"/>
                <a:ea typeface="Montserrat"/>
                <a:cs typeface="Montserrat"/>
              </a:defRPr>
            </a:pPr>
            <a:r>
              <a:rPr sz="2100" b="0">
                <a:solidFill>
                  <a:srgbClr val="202830"/>
                </a:solidFill>
                <a:latin typeface="Montserrat"/>
                <a:ea typeface="Montserrat"/>
                <a:cs typeface="Montserrat"/>
              </a:rPr>
              <a:t>Can people rely on you?</a:t>
            </a:r>
          </a:p>
        </p:txBody>
      </p:sp>
      <p:sp>
        <p:nvSpPr>
          <p:cNvPr id="53" name="Google Shape;53;p2">
            <a:extLst>
              <a:ext uri="{FF2B5EF4-FFF2-40B4-BE49-F238E27FC236}">
                <a16:creationId xmlns:a16="http://schemas.microsoft.com/office/drawing/2014/main" id="{D8FB9B75-CC08-4E88-8BAC-003E203CD3B8}"/>
              </a:ext>
            </a:extLst>
          </p:cNvPr>
          <p:cNvSpPr>
            <a:spLocks noGrp="1"/>
          </p:cNvSpPr>
          <p:nvPr/>
        </p:nvSpPr>
        <p:spPr>
          <a:xfrm>
            <a:off x="7848600" y="4743450"/>
            <a:ext cx="3048000" cy="723900"/>
          </a:xfrm>
          <a:prstGeom prst="rect">
            <a:avLst/>
          </a:prstGeom>
          <a:noFill/>
          <a:ln>
            <a:noFill/>
          </a:ln>
        </p:spPr>
        <p:txBody>
          <a:bodyPr spcFirstLastPara="1" wrap="square" lIns="0" tIns="0" rIns="0" bIns="0" anchor="t">
            <a:noAutofit/>
          </a:bodyPr>
          <a:lstStyle/>
          <a:p>
            <a:pPr>
              <a:defRPr sz="1350" b="0">
                <a:solidFill>
                  <a:srgbClr val="667582"/>
                </a:solidFill>
                <a:latin typeface="Open Sans"/>
                <a:ea typeface="Open Sans"/>
                <a:cs typeface="Open Sans"/>
              </a:defRPr>
            </a:pPr>
            <a:r>
              <a:rPr sz="1350" b="0">
                <a:solidFill>
                  <a:srgbClr val="667582"/>
                </a:solidFill>
                <a:latin typeface="Open Sans"/>
                <a:ea typeface="Open Sans"/>
                <a:cs typeface="Open Sans"/>
              </a:rPr>
              <a:t>Show clear communication, follow-through and contribution.</a:t>
            </a:r>
          </a:p>
        </p:txBody>
      </p:sp>
      <p:pic>
        <p:nvPicPr>
          <p:cNvPr id="2" name="Slide 2.mp3">
            <a:hlinkClick r:id="" action="ppaction://media"/>
            <a:extLst>
              <a:ext uri="{FF2B5EF4-FFF2-40B4-BE49-F238E27FC236}">
                <a16:creationId xmlns:a16="http://schemas.microsoft.com/office/drawing/2014/main" id="{930659B7-40B1-0BAA-ED2D-0700FCE0A12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1846668507"/>
      </p:ext>
    </p:extLst>
  </p:cSld>
  <p:clrMapOvr>
    <a:masterClrMapping/>
  </p:clrMapOvr>
  <mc:AlternateContent xmlns:mc="http://schemas.openxmlformats.org/markup-compatibility/2006">
    <mc:Choice xmlns:p14="http://schemas.microsoft.com/office/powerpoint/2010/main" Requires="p14">
      <p:transition spd="med" p14:dur="600" advTm="68500">
        <p:fade/>
      </p:transition>
    </mc:Choice>
    <mc:Fallback>
      <p:transition spd="med" advTm="685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742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F7FBFD"/>
            </a:gs>
          </a:gsLst>
          <a:lin ang="8100000" scaled="0"/>
        </a:gradFill>
        <a:effectLst/>
      </p:bgPr>
    </p:bg>
    <p:spTree>
      <p:nvGrpSpPr>
        <p:cNvPr id="1" name=""/>
        <p:cNvGrpSpPr/>
        <p:nvPr/>
      </p:nvGrpSpPr>
      <p:grpSpPr>
        <a:xfrm>
          <a:off x="0" y="0"/>
          <a:ext cx="0" cy="0"/>
          <a:chOff x="0" y="0"/>
          <a:chExt cx="0" cy="0"/>
        </a:xfrm>
      </p:grpSpPr>
      <p:sp>
        <p:nvSpPr>
          <p:cNvPr id="59" name="Google Shape;59;p3">
            <a:extLst>
              <a:ext uri="{FF2B5EF4-FFF2-40B4-BE49-F238E27FC236}">
                <a16:creationId xmlns:a16="http://schemas.microsoft.com/office/drawing/2014/main" id="{C712612F-4AA7-4C1F-85F4-2733C9603BD5}"/>
              </a:ext>
            </a:extLst>
          </p:cNvPr>
          <p:cNvSpPr>
            <a:spLocks noGrp="1"/>
          </p:cNvSpPr>
          <p:nvPr/>
        </p:nvSpPr>
        <p:spPr>
          <a:xfrm>
            <a:off x="609600" y="457200"/>
            <a:ext cx="47625" cy="171450"/>
          </a:xfrm>
          <a:prstGeom prst="roundRect">
            <a:avLst>
              <a:gd name="adj" fmla="val 50000"/>
            </a:avLst>
          </a:prstGeom>
          <a:solidFill>
            <a:srgbClr val="00AEEF"/>
          </a:solidFill>
          <a:ln>
            <a:noFill/>
          </a:ln>
        </p:spPr>
        <p:txBody>
          <a:bodyPr spcFirstLastPara="1" wrap="square" lIns="91425" tIns="91425" rIns="91425" bIns="91425" anchor="ctr">
            <a:noAutofit/>
          </a:bodyPr>
          <a:lstStyle/>
          <a:p>
            <a:pPr marL="0" marR="0" lvl="0" indent="0" algn="l">
              <a:spcBef>
                <a:spcPts val="0"/>
              </a:spcBef>
              <a:spcAft>
                <a:spcPts val="0"/>
              </a:spcAft>
              <a:buClr>
                <a:schemeClr val="dk1"/>
              </a:buClr>
              <a:buSzPts val="1800"/>
              <a:buFont typeface="Arial"/>
              <a:buNone/>
            </a:pPr>
            <a:endParaRPr sz="1800">
              <a:solidFill>
                <a:schemeClr val="dk1"/>
              </a:solidFill>
              <a:latin typeface="Arial"/>
              <a:ea typeface="Arial"/>
              <a:cs typeface="Arial"/>
            </a:endParaRPr>
          </a:p>
        </p:txBody>
      </p:sp>
      <p:sp>
        <p:nvSpPr>
          <p:cNvPr id="60" name="Google Shape;60;p3">
            <a:extLst>
              <a:ext uri="{FF2B5EF4-FFF2-40B4-BE49-F238E27FC236}">
                <a16:creationId xmlns:a16="http://schemas.microsoft.com/office/drawing/2014/main" id="{F825F5CB-B7C9-4E6A-BA1F-32514B131614}"/>
              </a:ext>
            </a:extLst>
          </p:cNvPr>
          <p:cNvSpPr>
            <a:spLocks noGrp="1"/>
          </p:cNvSpPr>
          <p:nvPr/>
        </p:nvSpPr>
        <p:spPr>
          <a:xfrm>
            <a:off x="762000" y="447675"/>
            <a:ext cx="5143500" cy="228600"/>
          </a:xfrm>
          <a:prstGeom prst="rect">
            <a:avLst/>
          </a:prstGeom>
          <a:noFill/>
          <a:ln>
            <a:noFill/>
          </a:ln>
        </p:spPr>
        <p:txBody>
          <a:bodyPr spcFirstLastPara="1" wrap="square" lIns="0" tIns="0" rIns="0" bIns="0" anchor="t">
            <a:noAutofit/>
          </a:bodyPr>
          <a:lstStyle/>
          <a:p>
            <a:pPr>
              <a:defRPr sz="975" b="1">
                <a:solidFill>
                  <a:srgbClr val="00A5DF"/>
                </a:solidFill>
                <a:latin typeface="Montserrat"/>
                <a:ea typeface="Montserrat"/>
                <a:cs typeface="Montserrat"/>
              </a:defRPr>
            </a:pPr>
            <a:r>
              <a:rPr sz="975" b="1">
                <a:solidFill>
                  <a:srgbClr val="00A5DF"/>
                </a:solidFill>
                <a:latin typeface="Montserrat"/>
                <a:ea typeface="Montserrat"/>
                <a:cs typeface="Montserrat"/>
              </a:rPr>
              <a:t>WHAT THE INTERVIEW TESTS</a:t>
            </a:r>
          </a:p>
        </p:txBody>
      </p:sp>
      <p:sp>
        <p:nvSpPr>
          <p:cNvPr id="61" name="Google Shape;61;p3">
            <a:extLst>
              <a:ext uri="{FF2B5EF4-FFF2-40B4-BE49-F238E27FC236}">
                <a16:creationId xmlns:a16="http://schemas.microsoft.com/office/drawing/2014/main" id="{EF9D7161-8922-47B9-8E1B-ED804956F5D0}"/>
              </a:ext>
            </a:extLst>
          </p:cNvPr>
          <p:cNvSpPr>
            <a:spLocks noGrp="1"/>
          </p:cNvSpPr>
          <p:nvPr/>
        </p:nvSpPr>
        <p:spPr>
          <a:xfrm>
            <a:off x="609600" y="790575"/>
            <a:ext cx="10972800" cy="1066800"/>
          </a:xfrm>
          <a:prstGeom prst="rect">
            <a:avLst/>
          </a:prstGeom>
          <a:noFill/>
          <a:ln>
            <a:noFill/>
          </a:ln>
        </p:spPr>
        <p:txBody>
          <a:bodyPr spcFirstLastPara="1" wrap="square" lIns="0" tIns="0" rIns="0" bIns="0" anchor="t">
            <a:noAutofit/>
          </a:bodyPr>
          <a:lstStyle/>
          <a:p>
            <a:pPr>
              <a:lnSpc>
                <a:spcPct val="104000"/>
              </a:lnSpc>
              <a:buNone/>
              <a:defRPr sz="3000" b="0">
                <a:solidFill>
                  <a:srgbClr val="202830"/>
                </a:solidFill>
                <a:latin typeface="Montserrat SemiBold"/>
                <a:ea typeface="Montserrat SemiBold"/>
                <a:cs typeface="Montserrat SemiBold"/>
              </a:defRPr>
            </a:pPr>
            <a:r>
              <a:rPr sz="3000" b="0">
                <a:solidFill>
                  <a:srgbClr val="202830"/>
                </a:solidFill>
                <a:latin typeface="Montserrat SemiBold"/>
                <a:ea typeface="Montserrat SemiBold"/>
                <a:cs typeface="Montserrat SemiBold"/>
              </a:rPr>
              <a:t>We can teach systems.
You need to show professional judgement.</a:t>
            </a:r>
          </a:p>
        </p:txBody>
      </p:sp>
      <p:sp>
        <p:nvSpPr>
          <p:cNvPr id="62" name="Google Shape;62;p3">
            <a:extLst>
              <a:ext uri="{FF2B5EF4-FFF2-40B4-BE49-F238E27FC236}">
                <a16:creationId xmlns:a16="http://schemas.microsoft.com/office/drawing/2014/main" id="{5DE4BFA8-3E30-4AA2-BDE4-6B32FF5CD401}"/>
              </a:ext>
            </a:extLst>
          </p:cNvPr>
          <p:cNvSpPr>
            <a:spLocks noGrp="1"/>
          </p:cNvSpPr>
          <p:nvPr/>
        </p:nvSpPr>
        <p:spPr>
          <a:xfrm>
            <a:off x="609600" y="6486525"/>
            <a:ext cx="4476750" cy="190500"/>
          </a:xfrm>
          <a:prstGeom prst="rect">
            <a:avLst/>
          </a:prstGeom>
          <a:noFill/>
          <a:ln>
            <a:noFill/>
          </a:ln>
        </p:spPr>
        <p:txBody>
          <a:bodyPr spcFirstLastPara="1" wrap="square" lIns="0" tIns="0" rIns="0" bIns="0" anchor="t">
            <a:noAutofit/>
          </a:bodyPr>
          <a:lstStyle/>
          <a:p>
            <a:pPr>
              <a:defRPr sz="825" b="0">
                <a:solidFill>
                  <a:srgbClr val="667582"/>
                </a:solidFill>
                <a:latin typeface="Montserrat SemiBold"/>
                <a:ea typeface="Montserrat SemiBold"/>
                <a:cs typeface="Montserrat SemiBold"/>
              </a:defRPr>
            </a:pPr>
            <a:r>
              <a:rPr sz="825" b="0">
                <a:solidFill>
                  <a:srgbClr val="667582"/>
                </a:solidFill>
                <a:latin typeface="Montserrat SemiBold"/>
                <a:ea typeface="Montserrat SemiBold"/>
                <a:cs typeface="Montserrat SemiBold"/>
              </a:rPr>
              <a:t>CLINICS GRP  /  GPY1 INTERVIEW GUIDE</a:t>
            </a:r>
          </a:p>
        </p:txBody>
      </p:sp>
      <p:sp>
        <p:nvSpPr>
          <p:cNvPr id="63" name="Google Shape;63;p3">
            <a:extLst>
              <a:ext uri="{FF2B5EF4-FFF2-40B4-BE49-F238E27FC236}">
                <a16:creationId xmlns:a16="http://schemas.microsoft.com/office/drawing/2014/main" id="{053552AA-48F4-46F4-AFDF-4B20D15FD7DC}"/>
              </a:ext>
            </a:extLst>
          </p:cNvPr>
          <p:cNvSpPr>
            <a:spLocks noGrp="1"/>
          </p:cNvSpPr>
          <p:nvPr/>
        </p:nvSpPr>
        <p:spPr>
          <a:xfrm>
            <a:off x="11334750" y="6457950"/>
            <a:ext cx="342900" cy="209550"/>
          </a:xfrm>
          <a:prstGeom prst="rect">
            <a:avLst/>
          </a:prstGeom>
          <a:noFill/>
          <a:ln>
            <a:noFill/>
          </a:ln>
        </p:spPr>
        <p:txBody>
          <a:bodyPr spcFirstLastPara="1" wrap="square" lIns="0" tIns="0" rIns="0" bIns="0" anchor="t">
            <a:noAutofit/>
          </a:bodyPr>
          <a:lstStyle/>
          <a:p>
            <a:pPr algn="r">
              <a:defRPr sz="900" b="0">
                <a:solidFill>
                  <a:srgbClr val="667582"/>
                </a:solidFill>
                <a:latin typeface="Montserrat SemiBold"/>
                <a:ea typeface="Montserrat SemiBold"/>
                <a:cs typeface="Montserrat SemiBold"/>
              </a:defRPr>
            </a:pPr>
            <a:r>
              <a:rPr sz="900" b="0">
                <a:solidFill>
                  <a:srgbClr val="667582"/>
                </a:solidFill>
                <a:latin typeface="Montserrat SemiBold"/>
                <a:ea typeface="Montserrat SemiBold"/>
                <a:cs typeface="Montserrat SemiBold"/>
              </a:rPr>
              <a:t>03</a:t>
            </a:r>
          </a:p>
        </p:txBody>
      </p:sp>
      <p:sp>
        <p:nvSpPr>
          <p:cNvPr id="64" name="Google Shape;64;p3">
            <a:extLst>
              <a:ext uri="{FF2B5EF4-FFF2-40B4-BE49-F238E27FC236}">
                <a16:creationId xmlns:a16="http://schemas.microsoft.com/office/drawing/2014/main" id="{D6825734-8EE5-44A1-84A0-C1E82CBF2571}"/>
              </a:ext>
            </a:extLst>
          </p:cNvPr>
          <p:cNvSpPr>
            <a:spLocks noGrp="1"/>
          </p:cNvSpPr>
          <p:nvPr/>
        </p:nvSpPr>
        <p:spPr>
          <a:xfrm>
            <a:off x="609600" y="6343650"/>
            <a:ext cx="11068050" cy="9525"/>
          </a:xfrm>
          <a:prstGeom prst="rect">
            <a:avLst/>
          </a:prstGeom>
          <a:solidFill>
            <a:srgbClr val="C8D9E6"/>
          </a:solidFill>
          <a:ln>
            <a:noFill/>
          </a:ln>
        </p:spPr>
        <p:txBody>
          <a:bodyPr spcFirstLastPara="1" wrap="square" lIns="91425" tIns="91425" rIns="91425" bIns="91425" anchor="ctr">
            <a:noAutofit/>
          </a:bodyPr>
          <a:lstStyle/>
          <a:p>
            <a:pPr marL="0" marR="0" lvl="0" indent="0" algn="l">
              <a:spcBef>
                <a:spcPts val="0"/>
              </a:spcBef>
              <a:spcAft>
                <a:spcPts val="0"/>
              </a:spcAft>
              <a:buClr>
                <a:schemeClr val="dk1"/>
              </a:buClr>
              <a:buSzPts val="1800"/>
              <a:buFont typeface="Arial"/>
              <a:buNone/>
            </a:pPr>
            <a:endParaRPr sz="1800">
              <a:solidFill>
                <a:schemeClr val="dk1"/>
              </a:solidFill>
              <a:latin typeface="Arial"/>
              <a:ea typeface="Arial"/>
              <a:cs typeface="Arial"/>
            </a:endParaRPr>
          </a:p>
        </p:txBody>
      </p:sp>
      <p:pic>
        <p:nvPicPr>
          <p:cNvPr id="80" name="Google Shape;65;p3"/>
          <p:cNvPicPr>
            <a:picLocks noChangeAspect="1"/>
          </p:cNvPicPr>
          <p:nvPr/>
        </p:nvPicPr>
        <p:blipFill rotWithShape="1">
          <a:blip r:embed="rId5">
            <a:alphaModFix/>
          </a:blip>
          <a:srcRect/>
          <a:stretch/>
        </p:blipFill>
        <p:spPr>
          <a:xfrm>
            <a:off x="9582150" y="343477"/>
            <a:ext cx="2000250" cy="360795"/>
          </a:xfrm>
          <a:prstGeom prst="rect">
            <a:avLst/>
          </a:prstGeom>
          <a:ln>
            <a:noFill/>
          </a:ln>
        </p:spPr>
      </p:pic>
      <p:sp>
        <p:nvSpPr>
          <p:cNvPr id="66" name="Google Shape;66;p3">
            <a:extLst>
              <a:ext uri="{FF2B5EF4-FFF2-40B4-BE49-F238E27FC236}">
                <a16:creationId xmlns:a16="http://schemas.microsoft.com/office/drawing/2014/main" id="{B0A6F424-344E-4F35-ACA4-1327BCD48EF7}"/>
              </a:ext>
            </a:extLst>
          </p:cNvPr>
          <p:cNvSpPr>
            <a:spLocks noGrp="1"/>
          </p:cNvSpPr>
          <p:nvPr/>
        </p:nvSpPr>
        <p:spPr>
          <a:xfrm>
            <a:off x="609525" y="2224095"/>
            <a:ext cx="4762500" cy="3238500"/>
          </a:xfrm>
          <a:prstGeom prst="roundRect">
            <a:avLst>
              <a:gd name="adj" fmla="val 7059"/>
            </a:avLst>
          </a:prstGeom>
          <a:gradFill>
            <a:gsLst>
              <a:gs pos="0">
                <a:srgbClr val="F5FAFD"/>
              </a:gs>
              <a:gs pos="100000">
                <a:srgbClr val="E8F3FB"/>
              </a:gs>
            </a:gsLst>
            <a:lin ang="8100000" scaled="0"/>
          </a:gradFill>
          <a:ln w="9525" cmpd="sng">
            <a:solidFill>
              <a:srgbClr val="D6E8F3"/>
            </a:solidFill>
            <a:prstDash val="solid"/>
            <a:headEnd type="none" w="sm" len="sm"/>
            <a:tailEnd type="none" w="sm" len="sm"/>
          </a:ln>
          <a:effectLst>
            <a:outerShdw blurRad="19050" dist="9525" dir="5400000">
              <a:srgbClr val="000000">
                <a:alpha val="5882"/>
              </a:srgbClr>
            </a:outerShdw>
          </a:effectLst>
        </p:spPr>
        <p:txBody>
          <a:bodyPr spcFirstLastPara="1" wrap="square" lIns="91425" tIns="91425" rIns="91425" bIns="91425" anchor="ctr">
            <a:noAutofit/>
          </a:bodyPr>
          <a:lstStyle/>
          <a:p>
            <a:pPr marL="0" marR="0" lvl="0" indent="0" algn="l">
              <a:spcBef>
                <a:spcPts val="0"/>
              </a:spcBef>
              <a:spcAft>
                <a:spcPts val="0"/>
              </a:spcAft>
              <a:buClr>
                <a:schemeClr val="dk1"/>
              </a:buClr>
              <a:buSzPts val="1800"/>
              <a:buFont typeface="Arial"/>
              <a:buNone/>
            </a:pPr>
            <a:endParaRPr sz="1800">
              <a:solidFill>
                <a:schemeClr val="dk1"/>
              </a:solidFill>
              <a:latin typeface="Arial"/>
              <a:ea typeface="Arial"/>
              <a:cs typeface="Arial"/>
            </a:endParaRPr>
          </a:p>
        </p:txBody>
      </p:sp>
      <p:sp>
        <p:nvSpPr>
          <p:cNvPr id="67" name="Google Shape;67;p3">
            <a:extLst>
              <a:ext uri="{FF2B5EF4-FFF2-40B4-BE49-F238E27FC236}">
                <a16:creationId xmlns:a16="http://schemas.microsoft.com/office/drawing/2014/main" id="{6D2DFCB7-CC19-45FF-B4B7-5BE92655B07B}"/>
              </a:ext>
            </a:extLst>
          </p:cNvPr>
          <p:cNvSpPr>
            <a:spLocks noGrp="1"/>
          </p:cNvSpPr>
          <p:nvPr/>
        </p:nvSpPr>
        <p:spPr>
          <a:xfrm>
            <a:off x="5619675" y="2224095"/>
            <a:ext cx="5962800" cy="3238500"/>
          </a:xfrm>
          <a:prstGeom prst="roundRect">
            <a:avLst>
              <a:gd name="adj" fmla="val 7059"/>
            </a:avLst>
          </a:prstGeom>
          <a:gradFill>
            <a:gsLst>
              <a:gs pos="0">
                <a:srgbClr val="17384C"/>
              </a:gs>
              <a:gs pos="100000">
                <a:srgbClr val="214A73"/>
              </a:gs>
            </a:gsLst>
            <a:lin ang="8100000" scaled="0"/>
          </a:gradFill>
          <a:ln>
            <a:noFill/>
          </a:ln>
          <a:effectLst>
            <a:outerShdw blurRad="114300" dist="38100" dir="5400000">
              <a:srgbClr val="000000">
                <a:alpha val="12157"/>
              </a:srgbClr>
            </a:outerShdw>
          </a:effectLst>
        </p:spPr>
        <p:txBody>
          <a:bodyPr spcFirstLastPara="1" wrap="square" lIns="91425" tIns="91425" rIns="91425" bIns="91425" anchor="ctr">
            <a:noAutofit/>
          </a:bodyPr>
          <a:lstStyle/>
          <a:p>
            <a:pPr marL="0" marR="0" lvl="0" indent="0" algn="l">
              <a:spcBef>
                <a:spcPts val="0"/>
              </a:spcBef>
              <a:spcAft>
                <a:spcPts val="0"/>
              </a:spcAft>
              <a:buClr>
                <a:schemeClr val="dk1"/>
              </a:buClr>
              <a:buSzPts val="1800"/>
              <a:buFont typeface="Arial"/>
              <a:buNone/>
            </a:pPr>
            <a:endParaRPr sz="1800">
              <a:solidFill>
                <a:schemeClr val="dk1"/>
              </a:solidFill>
              <a:latin typeface="Arial"/>
              <a:ea typeface="Arial"/>
              <a:cs typeface="Arial"/>
            </a:endParaRPr>
          </a:p>
        </p:txBody>
      </p:sp>
      <p:sp>
        <p:nvSpPr>
          <p:cNvPr id="68" name="Google Shape;68;p3">
            <a:extLst>
              <a:ext uri="{FF2B5EF4-FFF2-40B4-BE49-F238E27FC236}">
                <a16:creationId xmlns:a16="http://schemas.microsoft.com/office/drawing/2014/main" id="{37FBCEE6-9B19-460F-A3B5-2B7E24B3D1E1}"/>
              </a:ext>
            </a:extLst>
          </p:cNvPr>
          <p:cNvSpPr>
            <a:spLocks noGrp="1"/>
          </p:cNvSpPr>
          <p:nvPr/>
        </p:nvSpPr>
        <p:spPr>
          <a:xfrm>
            <a:off x="914325" y="2547945"/>
            <a:ext cx="2381400" cy="266700"/>
          </a:xfrm>
          <a:prstGeom prst="rect">
            <a:avLst/>
          </a:prstGeom>
          <a:noFill/>
          <a:ln>
            <a:noFill/>
          </a:ln>
        </p:spPr>
        <p:txBody>
          <a:bodyPr spcFirstLastPara="1" wrap="square" lIns="0" tIns="0" rIns="0" bIns="0" anchor="t">
            <a:noAutofit/>
          </a:bodyPr>
          <a:lstStyle/>
          <a:p>
            <a:pPr>
              <a:defRPr sz="1050" b="1">
                <a:solidFill>
                  <a:srgbClr val="00A5DF"/>
                </a:solidFill>
                <a:latin typeface="Montserrat SemiBold"/>
                <a:ea typeface="Montserrat SemiBold"/>
                <a:cs typeface="Montserrat SemiBold"/>
              </a:defRPr>
            </a:pPr>
            <a:r>
              <a:rPr sz="1050" b="1">
                <a:solidFill>
                  <a:srgbClr val="00A5DF"/>
                </a:solidFill>
                <a:latin typeface="Montserrat SemiBold"/>
                <a:ea typeface="Montserrat SemiBold"/>
                <a:cs typeface="Montserrat SemiBold"/>
              </a:rPr>
              <a:t>WE CAN TEACH</a:t>
            </a:r>
          </a:p>
        </p:txBody>
      </p:sp>
      <p:sp>
        <p:nvSpPr>
          <p:cNvPr id="69" name="Google Shape;69;p3">
            <a:extLst>
              <a:ext uri="{FF2B5EF4-FFF2-40B4-BE49-F238E27FC236}">
                <a16:creationId xmlns:a16="http://schemas.microsoft.com/office/drawing/2014/main" id="{338F0A4C-ED4F-440A-888D-10951C00901A}"/>
              </a:ext>
            </a:extLst>
          </p:cNvPr>
          <p:cNvSpPr>
            <a:spLocks noGrp="1"/>
          </p:cNvSpPr>
          <p:nvPr/>
        </p:nvSpPr>
        <p:spPr>
          <a:xfrm>
            <a:off x="914325" y="3043245"/>
            <a:ext cx="4000500" cy="1809600"/>
          </a:xfrm>
          <a:prstGeom prst="rect">
            <a:avLst/>
          </a:prstGeom>
          <a:noFill/>
          <a:ln>
            <a:noFill/>
          </a:ln>
        </p:spPr>
        <p:txBody>
          <a:bodyPr spcFirstLastPara="1" wrap="square" lIns="0" tIns="0" rIns="0" bIns="0" anchor="t">
            <a:noAutofit/>
          </a:bodyPr>
          <a:lstStyle/>
          <a:p>
            <a:pPr>
              <a:lnSpc>
                <a:spcPct val="128000"/>
              </a:lnSpc>
              <a:buNone/>
              <a:defRPr sz="1500" b="0">
                <a:solidFill>
                  <a:srgbClr val="202830"/>
                </a:solidFill>
                <a:latin typeface="Open Sans"/>
                <a:ea typeface="Open Sans"/>
                <a:cs typeface="Open Sans"/>
              </a:defRPr>
            </a:pPr>
            <a:r>
              <a:rPr sz="1500" b="0">
                <a:solidFill>
                  <a:srgbClr val="202830"/>
                </a:solidFill>
                <a:latin typeface="Open Sans"/>
                <a:ea typeface="Open Sans"/>
                <a:cs typeface="Open Sans"/>
              </a:rPr>
              <a:t>Our systems and documentation
Service-specific pathways
Caseload rhythm and specialist knowledge</a:t>
            </a:r>
          </a:p>
        </p:txBody>
      </p:sp>
      <p:sp>
        <p:nvSpPr>
          <p:cNvPr id="70" name="Google Shape;70;p3">
            <a:extLst>
              <a:ext uri="{FF2B5EF4-FFF2-40B4-BE49-F238E27FC236}">
                <a16:creationId xmlns:a16="http://schemas.microsoft.com/office/drawing/2014/main" id="{2115F44D-44FC-43D1-9721-BC3C781BEF1D}"/>
              </a:ext>
            </a:extLst>
          </p:cNvPr>
          <p:cNvSpPr>
            <a:spLocks noGrp="1"/>
          </p:cNvSpPr>
          <p:nvPr/>
        </p:nvSpPr>
        <p:spPr>
          <a:xfrm>
            <a:off x="5943525" y="2547945"/>
            <a:ext cx="2381400" cy="266700"/>
          </a:xfrm>
          <a:prstGeom prst="rect">
            <a:avLst/>
          </a:prstGeom>
          <a:noFill/>
          <a:ln>
            <a:noFill/>
          </a:ln>
        </p:spPr>
        <p:txBody>
          <a:bodyPr spcFirstLastPara="1" wrap="square" lIns="0" tIns="0" rIns="0" bIns="0" anchor="t">
            <a:noAutofit/>
          </a:bodyPr>
          <a:lstStyle/>
          <a:p>
            <a:pPr>
              <a:defRPr sz="1050" b="1">
                <a:solidFill>
                  <a:srgbClr val="EAF6FB"/>
                </a:solidFill>
                <a:latin typeface="Montserrat SemiBold"/>
                <a:ea typeface="Montserrat SemiBold"/>
                <a:cs typeface="Montserrat SemiBold"/>
              </a:defRPr>
            </a:pPr>
            <a:r>
              <a:rPr sz="1050" b="1">
                <a:solidFill>
                  <a:srgbClr val="EAF6FB"/>
                </a:solidFill>
                <a:latin typeface="Montserrat SemiBold"/>
                <a:ea typeface="Montserrat SemiBold"/>
                <a:cs typeface="Montserrat SemiBold"/>
              </a:rPr>
              <a:t>YOU NEED TO DEMONSTRATE</a:t>
            </a:r>
          </a:p>
        </p:txBody>
      </p:sp>
      <p:sp>
        <p:nvSpPr>
          <p:cNvPr id="71" name="Google Shape;71;p3">
            <a:extLst>
              <a:ext uri="{FF2B5EF4-FFF2-40B4-BE49-F238E27FC236}">
                <a16:creationId xmlns:a16="http://schemas.microsoft.com/office/drawing/2014/main" id="{A3E46589-8289-4307-959E-1F06D405D08D}"/>
              </a:ext>
            </a:extLst>
          </p:cNvPr>
          <p:cNvSpPr>
            <a:spLocks noGrp="1"/>
          </p:cNvSpPr>
          <p:nvPr/>
        </p:nvSpPr>
        <p:spPr>
          <a:xfrm>
            <a:off x="5943525" y="3071820"/>
            <a:ext cx="5143500" cy="1428900"/>
          </a:xfrm>
          <a:prstGeom prst="rect">
            <a:avLst/>
          </a:prstGeom>
          <a:noFill/>
          <a:ln>
            <a:noFill/>
          </a:ln>
        </p:spPr>
        <p:txBody>
          <a:bodyPr spcFirstLastPara="1" wrap="square" lIns="0" tIns="0" rIns="0" bIns="0" anchor="t">
            <a:noAutofit/>
          </a:bodyPr>
          <a:lstStyle/>
          <a:p>
            <a:pPr>
              <a:lnSpc>
                <a:spcPct val="118000"/>
              </a:lnSpc>
              <a:buNone/>
              <a:defRPr sz="1875" b="0">
                <a:solidFill>
                  <a:srgbClr val="FFFFFF"/>
                </a:solidFill>
                <a:latin typeface="Montserrat"/>
                <a:ea typeface="Montserrat"/>
                <a:cs typeface="Montserrat"/>
              </a:defRPr>
            </a:pPr>
            <a:r>
              <a:rPr sz="1875" b="0">
                <a:solidFill>
                  <a:srgbClr val="FFFFFF"/>
                </a:solidFill>
                <a:latin typeface="Montserrat"/>
                <a:ea typeface="Montserrat"/>
                <a:cs typeface="Montserrat"/>
              </a:rPr>
              <a:t>Safety  •  Integrity  •  Reliability
Communication  •  Reasoning
Coachability  •  Ownership</a:t>
            </a:r>
          </a:p>
        </p:txBody>
      </p:sp>
      <p:sp>
        <p:nvSpPr>
          <p:cNvPr id="72" name="Google Shape;72;p3">
            <a:extLst>
              <a:ext uri="{FF2B5EF4-FFF2-40B4-BE49-F238E27FC236}">
                <a16:creationId xmlns:a16="http://schemas.microsoft.com/office/drawing/2014/main" id="{079BE508-FA5F-4DA0-8CC8-83282D9E38D7}"/>
              </a:ext>
            </a:extLst>
          </p:cNvPr>
          <p:cNvSpPr>
            <a:spLocks noGrp="1"/>
          </p:cNvSpPr>
          <p:nvPr/>
        </p:nvSpPr>
        <p:spPr>
          <a:xfrm>
            <a:off x="5943525" y="4776795"/>
            <a:ext cx="4953000" cy="457200"/>
          </a:xfrm>
          <a:prstGeom prst="rect">
            <a:avLst/>
          </a:prstGeom>
          <a:noFill/>
          <a:ln>
            <a:noFill/>
          </a:ln>
        </p:spPr>
        <p:txBody>
          <a:bodyPr spcFirstLastPara="1" wrap="square" lIns="0" tIns="0" rIns="0" bIns="0" anchor="t">
            <a:noAutofit/>
          </a:bodyPr>
          <a:lstStyle/>
          <a:p>
            <a:pPr>
              <a:defRPr sz="1425" b="0" i="1">
                <a:solidFill>
                  <a:srgbClr val="EAF6FB"/>
                </a:solidFill>
                <a:latin typeface="Open Sans"/>
                <a:ea typeface="Open Sans"/>
                <a:cs typeface="Open Sans"/>
              </a:defRPr>
            </a:pPr>
            <a:r>
              <a:rPr sz="1425" b="0" i="1">
                <a:solidFill>
                  <a:srgbClr val="EAF6FB"/>
                </a:solidFill>
                <a:latin typeface="Open Sans"/>
                <a:ea typeface="Open Sans"/>
                <a:cs typeface="Open Sans"/>
              </a:rPr>
              <a:t>“We hire for safe current capability and visible future trajectory.”</a:t>
            </a:r>
          </a:p>
        </p:txBody>
      </p:sp>
      <p:pic>
        <p:nvPicPr>
          <p:cNvPr id="2" name="Slide 3.mp3">
            <a:hlinkClick r:id="" action="ppaction://media"/>
            <a:extLst>
              <a:ext uri="{FF2B5EF4-FFF2-40B4-BE49-F238E27FC236}">
                <a16:creationId xmlns:a16="http://schemas.microsoft.com/office/drawing/2014/main" id="{A3014516-13F1-2B40-BF83-B00D086884D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417148987"/>
      </p:ext>
    </p:extLst>
  </p:cSld>
  <p:clrMapOvr>
    <a:masterClrMapping/>
  </p:clrMapOvr>
  <mc:AlternateContent xmlns:mc="http://schemas.openxmlformats.org/markup-compatibility/2006">
    <mc:Choice xmlns:p14="http://schemas.microsoft.com/office/powerpoint/2010/main" Requires="p14">
      <p:transition spd="med" p14:dur="600" advTm="70300">
        <p:fade/>
      </p:transition>
    </mc:Choice>
    <mc:Fallback>
      <p:transition spd="med" advTm="703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927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F8FBFD"/>
            </a:gs>
            <a:gs pos="100000">
              <a:srgbClr val="EEF6FA"/>
            </a:gs>
          </a:gsLst>
          <a:lin ang="8100000" scaled="0"/>
        </a:gradFill>
        <a:effectLst/>
      </p:bgPr>
    </p:bg>
    <p:spTree>
      <p:nvGrpSpPr>
        <p:cNvPr id="1" name=""/>
        <p:cNvGrpSpPr/>
        <p:nvPr/>
      </p:nvGrpSpPr>
      <p:grpSpPr>
        <a:xfrm>
          <a:off x="0" y="0"/>
          <a:ext cx="0" cy="0"/>
          <a:chOff x="0" y="0"/>
          <a:chExt cx="0" cy="0"/>
        </a:xfrm>
      </p:grpSpPr>
      <p:sp>
        <p:nvSpPr>
          <p:cNvPr id="78" name="Google Shape;78;p4">
            <a:extLst>
              <a:ext uri="{FF2B5EF4-FFF2-40B4-BE49-F238E27FC236}">
                <a16:creationId xmlns:a16="http://schemas.microsoft.com/office/drawing/2014/main" id="{9C3061C7-04B6-4445-AA8B-A870995FEB5F}"/>
              </a:ext>
            </a:extLst>
          </p:cNvPr>
          <p:cNvSpPr>
            <a:spLocks noGrp="1"/>
          </p:cNvSpPr>
          <p:nvPr/>
        </p:nvSpPr>
        <p:spPr>
          <a:xfrm>
            <a:off x="609600" y="457200"/>
            <a:ext cx="47625" cy="171450"/>
          </a:xfrm>
          <a:prstGeom prst="roundRect">
            <a:avLst>
              <a:gd name="adj" fmla="val 50000"/>
            </a:avLst>
          </a:prstGeom>
          <a:solidFill>
            <a:srgbClr val="00AEEF"/>
          </a:solidFill>
          <a:ln>
            <a:noFill/>
          </a:ln>
        </p:spPr>
        <p:txBody>
          <a:bodyPr spcFirstLastPara="1" wrap="square" lIns="91425" tIns="91425" rIns="91425" bIns="91425" anchor="ctr">
            <a:noAutofit/>
          </a:bodyPr>
          <a:lstStyle/>
          <a:p>
            <a:pPr marL="0" marR="0" lvl="0" indent="0" algn="l">
              <a:spcBef>
                <a:spcPts val="0"/>
              </a:spcBef>
              <a:spcAft>
                <a:spcPts val="0"/>
              </a:spcAft>
              <a:buClr>
                <a:schemeClr val="dk1"/>
              </a:buClr>
              <a:buSzPts val="1800"/>
              <a:buFont typeface="Arial"/>
              <a:buNone/>
            </a:pPr>
            <a:endParaRPr sz="1800">
              <a:solidFill>
                <a:schemeClr val="dk1"/>
              </a:solidFill>
              <a:latin typeface="Arial"/>
              <a:ea typeface="Arial"/>
              <a:cs typeface="Arial"/>
            </a:endParaRPr>
          </a:p>
        </p:txBody>
      </p:sp>
      <p:sp>
        <p:nvSpPr>
          <p:cNvPr id="79" name="Google Shape;79;p4">
            <a:extLst>
              <a:ext uri="{FF2B5EF4-FFF2-40B4-BE49-F238E27FC236}">
                <a16:creationId xmlns:a16="http://schemas.microsoft.com/office/drawing/2014/main" id="{9DBF4F52-A1A3-4640-A994-DE32F6D7E606}"/>
              </a:ext>
            </a:extLst>
          </p:cNvPr>
          <p:cNvSpPr>
            <a:spLocks noGrp="1"/>
          </p:cNvSpPr>
          <p:nvPr/>
        </p:nvSpPr>
        <p:spPr>
          <a:xfrm>
            <a:off x="762000" y="447675"/>
            <a:ext cx="5143500" cy="228600"/>
          </a:xfrm>
          <a:prstGeom prst="rect">
            <a:avLst/>
          </a:prstGeom>
          <a:noFill/>
          <a:ln>
            <a:noFill/>
          </a:ln>
        </p:spPr>
        <p:txBody>
          <a:bodyPr spcFirstLastPara="1" wrap="square" lIns="0" tIns="0" rIns="0" bIns="0" anchor="t">
            <a:noAutofit/>
          </a:bodyPr>
          <a:lstStyle/>
          <a:p>
            <a:pPr>
              <a:defRPr sz="975" b="1">
                <a:solidFill>
                  <a:srgbClr val="00A5DF"/>
                </a:solidFill>
                <a:latin typeface="Montserrat"/>
                <a:ea typeface="Montserrat"/>
                <a:cs typeface="Montserrat"/>
              </a:defRPr>
            </a:pPr>
            <a:r>
              <a:rPr sz="975" b="1">
                <a:solidFill>
                  <a:srgbClr val="00A5DF"/>
                </a:solidFill>
                <a:latin typeface="Montserrat"/>
                <a:ea typeface="Montserrat"/>
                <a:cs typeface="Montserrat"/>
              </a:rPr>
              <a:t>SAFETY</a:t>
            </a:r>
          </a:p>
        </p:txBody>
      </p:sp>
      <p:sp>
        <p:nvSpPr>
          <p:cNvPr id="80" name="Google Shape;80;p4">
            <a:extLst>
              <a:ext uri="{FF2B5EF4-FFF2-40B4-BE49-F238E27FC236}">
                <a16:creationId xmlns:a16="http://schemas.microsoft.com/office/drawing/2014/main" id="{81FB7D20-1C59-4242-B73A-22207DB76309}"/>
              </a:ext>
            </a:extLst>
          </p:cNvPr>
          <p:cNvSpPr>
            <a:spLocks noGrp="1"/>
          </p:cNvSpPr>
          <p:nvPr/>
        </p:nvSpPr>
        <p:spPr>
          <a:xfrm>
            <a:off x="609600" y="790575"/>
            <a:ext cx="10972800" cy="552450"/>
          </a:xfrm>
          <a:prstGeom prst="rect">
            <a:avLst/>
          </a:prstGeom>
          <a:noFill/>
          <a:ln>
            <a:noFill/>
          </a:ln>
        </p:spPr>
        <p:txBody>
          <a:bodyPr spcFirstLastPara="1" wrap="square" lIns="0" tIns="0" rIns="0" bIns="0" anchor="t">
            <a:noAutofit/>
          </a:bodyPr>
          <a:lstStyle/>
          <a:p>
            <a:pPr>
              <a:defRPr sz="2850" b="0">
                <a:solidFill>
                  <a:srgbClr val="202830"/>
                </a:solidFill>
                <a:latin typeface="Montserrat SemiBold"/>
                <a:ea typeface="Montserrat SemiBold"/>
                <a:cs typeface="Montserrat SemiBold"/>
              </a:defRPr>
            </a:pPr>
            <a:r>
              <a:rPr sz="2850" b="0">
                <a:solidFill>
                  <a:srgbClr val="202830"/>
                </a:solidFill>
                <a:latin typeface="Montserrat SemiBold"/>
                <a:ea typeface="Montserrat SemiBold"/>
                <a:cs typeface="Montserrat SemiBold"/>
              </a:rPr>
              <a:t>Show how you reason when the answer is not obvious</a:t>
            </a:r>
          </a:p>
        </p:txBody>
      </p:sp>
      <p:sp>
        <p:nvSpPr>
          <p:cNvPr id="81" name="Google Shape;81;p4">
            <a:extLst>
              <a:ext uri="{FF2B5EF4-FFF2-40B4-BE49-F238E27FC236}">
                <a16:creationId xmlns:a16="http://schemas.microsoft.com/office/drawing/2014/main" id="{CB6548E4-4729-4276-AA9E-A5C7AB207C66}"/>
              </a:ext>
            </a:extLst>
          </p:cNvPr>
          <p:cNvSpPr>
            <a:spLocks noGrp="1"/>
          </p:cNvSpPr>
          <p:nvPr/>
        </p:nvSpPr>
        <p:spPr>
          <a:xfrm>
            <a:off x="609600" y="1428750"/>
            <a:ext cx="10972800" cy="323850"/>
          </a:xfrm>
          <a:prstGeom prst="rect">
            <a:avLst/>
          </a:prstGeom>
          <a:noFill/>
          <a:ln>
            <a:noFill/>
          </a:ln>
        </p:spPr>
        <p:txBody>
          <a:bodyPr spcFirstLastPara="1" wrap="square" lIns="0" tIns="0" rIns="0" bIns="0" anchor="t">
            <a:noAutofit/>
          </a:bodyPr>
          <a:lstStyle/>
          <a:p>
            <a:pPr>
              <a:defRPr sz="1500" b="0">
                <a:solidFill>
                  <a:srgbClr val="667582"/>
                </a:solidFill>
                <a:latin typeface="Open Sans"/>
                <a:ea typeface="Open Sans"/>
                <a:cs typeface="Open Sans"/>
              </a:defRPr>
            </a:pPr>
            <a:r>
              <a:rPr sz="1500" b="0">
                <a:solidFill>
                  <a:srgbClr val="667582"/>
                </a:solidFill>
                <a:latin typeface="Open Sans"/>
                <a:ea typeface="Open Sans"/>
                <a:cs typeface="Open Sans"/>
              </a:rPr>
              <a:t>We do not expect certainty. We do expect safe judgement, transparency and timely escalation.</a:t>
            </a:r>
          </a:p>
        </p:txBody>
      </p:sp>
      <p:sp>
        <p:nvSpPr>
          <p:cNvPr id="82" name="Google Shape;82;p4">
            <a:extLst>
              <a:ext uri="{FF2B5EF4-FFF2-40B4-BE49-F238E27FC236}">
                <a16:creationId xmlns:a16="http://schemas.microsoft.com/office/drawing/2014/main" id="{AA7C6D63-21A9-4FC4-A061-10019B972926}"/>
              </a:ext>
            </a:extLst>
          </p:cNvPr>
          <p:cNvSpPr>
            <a:spLocks noGrp="1"/>
          </p:cNvSpPr>
          <p:nvPr/>
        </p:nvSpPr>
        <p:spPr>
          <a:xfrm>
            <a:off x="609600" y="6486525"/>
            <a:ext cx="4476750" cy="190500"/>
          </a:xfrm>
          <a:prstGeom prst="rect">
            <a:avLst/>
          </a:prstGeom>
          <a:noFill/>
          <a:ln>
            <a:noFill/>
          </a:ln>
        </p:spPr>
        <p:txBody>
          <a:bodyPr spcFirstLastPara="1" wrap="square" lIns="0" tIns="0" rIns="0" bIns="0" anchor="t">
            <a:noAutofit/>
          </a:bodyPr>
          <a:lstStyle/>
          <a:p>
            <a:pPr>
              <a:defRPr sz="825" b="0">
                <a:solidFill>
                  <a:srgbClr val="667582"/>
                </a:solidFill>
                <a:latin typeface="Montserrat SemiBold"/>
                <a:ea typeface="Montserrat SemiBold"/>
                <a:cs typeface="Montserrat SemiBold"/>
              </a:defRPr>
            </a:pPr>
            <a:r>
              <a:rPr sz="825" b="0">
                <a:solidFill>
                  <a:srgbClr val="667582"/>
                </a:solidFill>
                <a:latin typeface="Montserrat SemiBold"/>
                <a:ea typeface="Montserrat SemiBold"/>
                <a:cs typeface="Montserrat SemiBold"/>
              </a:rPr>
              <a:t>CLINICS GRP  /  GPY1 INTERVIEW GUIDE</a:t>
            </a:r>
          </a:p>
        </p:txBody>
      </p:sp>
      <p:sp>
        <p:nvSpPr>
          <p:cNvPr id="83" name="Google Shape;83;p4">
            <a:extLst>
              <a:ext uri="{FF2B5EF4-FFF2-40B4-BE49-F238E27FC236}">
                <a16:creationId xmlns:a16="http://schemas.microsoft.com/office/drawing/2014/main" id="{D575A683-C593-4711-99E2-6B50938597B1}"/>
              </a:ext>
            </a:extLst>
          </p:cNvPr>
          <p:cNvSpPr>
            <a:spLocks noGrp="1"/>
          </p:cNvSpPr>
          <p:nvPr/>
        </p:nvSpPr>
        <p:spPr>
          <a:xfrm>
            <a:off x="11334750" y="6457950"/>
            <a:ext cx="342900" cy="209550"/>
          </a:xfrm>
          <a:prstGeom prst="rect">
            <a:avLst/>
          </a:prstGeom>
          <a:noFill/>
          <a:ln>
            <a:noFill/>
          </a:ln>
        </p:spPr>
        <p:txBody>
          <a:bodyPr spcFirstLastPara="1" wrap="square" lIns="0" tIns="0" rIns="0" bIns="0" anchor="t">
            <a:noAutofit/>
          </a:bodyPr>
          <a:lstStyle/>
          <a:p>
            <a:pPr algn="r">
              <a:defRPr sz="900" b="0">
                <a:solidFill>
                  <a:srgbClr val="667582"/>
                </a:solidFill>
                <a:latin typeface="Montserrat SemiBold"/>
                <a:ea typeface="Montserrat SemiBold"/>
                <a:cs typeface="Montserrat SemiBold"/>
              </a:defRPr>
            </a:pPr>
            <a:r>
              <a:rPr sz="900" b="0">
                <a:solidFill>
                  <a:srgbClr val="667582"/>
                </a:solidFill>
                <a:latin typeface="Montserrat SemiBold"/>
                <a:ea typeface="Montserrat SemiBold"/>
                <a:cs typeface="Montserrat SemiBold"/>
              </a:rPr>
              <a:t>04</a:t>
            </a:r>
          </a:p>
        </p:txBody>
      </p:sp>
      <p:sp>
        <p:nvSpPr>
          <p:cNvPr id="84" name="Google Shape;84;p4">
            <a:extLst>
              <a:ext uri="{FF2B5EF4-FFF2-40B4-BE49-F238E27FC236}">
                <a16:creationId xmlns:a16="http://schemas.microsoft.com/office/drawing/2014/main" id="{8DA36165-38F5-4573-ABE8-87517D5A2CA5}"/>
              </a:ext>
            </a:extLst>
          </p:cNvPr>
          <p:cNvSpPr>
            <a:spLocks noGrp="1"/>
          </p:cNvSpPr>
          <p:nvPr/>
        </p:nvSpPr>
        <p:spPr>
          <a:xfrm>
            <a:off x="609600" y="6343650"/>
            <a:ext cx="11068050" cy="9525"/>
          </a:xfrm>
          <a:prstGeom prst="rect">
            <a:avLst/>
          </a:prstGeom>
          <a:solidFill>
            <a:srgbClr val="C8D9E6"/>
          </a:solidFill>
          <a:ln>
            <a:noFill/>
          </a:ln>
        </p:spPr>
        <p:txBody>
          <a:bodyPr spcFirstLastPara="1" wrap="square" lIns="91425" tIns="91425" rIns="91425" bIns="91425" anchor="ctr">
            <a:noAutofit/>
          </a:bodyPr>
          <a:lstStyle/>
          <a:p>
            <a:pPr marL="0" marR="0" lvl="0" indent="0" algn="l">
              <a:spcBef>
                <a:spcPts val="0"/>
              </a:spcBef>
              <a:spcAft>
                <a:spcPts val="0"/>
              </a:spcAft>
              <a:buClr>
                <a:schemeClr val="dk1"/>
              </a:buClr>
              <a:buSzPts val="1800"/>
              <a:buFont typeface="Arial"/>
              <a:buNone/>
            </a:pPr>
            <a:endParaRPr sz="1800">
              <a:solidFill>
                <a:schemeClr val="dk1"/>
              </a:solidFill>
              <a:latin typeface="Arial"/>
              <a:ea typeface="Arial"/>
              <a:cs typeface="Arial"/>
            </a:endParaRPr>
          </a:p>
        </p:txBody>
      </p:sp>
      <p:pic>
        <p:nvPicPr>
          <p:cNvPr id="112" name="Google Shape;85;p4"/>
          <p:cNvPicPr>
            <a:picLocks noChangeAspect="1"/>
          </p:cNvPicPr>
          <p:nvPr/>
        </p:nvPicPr>
        <p:blipFill rotWithShape="1">
          <a:blip r:embed="rId5">
            <a:alphaModFix/>
          </a:blip>
          <a:srcRect/>
          <a:stretch/>
        </p:blipFill>
        <p:spPr>
          <a:xfrm>
            <a:off x="9582150" y="343477"/>
            <a:ext cx="2000250" cy="360795"/>
          </a:xfrm>
          <a:prstGeom prst="rect">
            <a:avLst/>
          </a:prstGeom>
          <a:ln>
            <a:noFill/>
          </a:ln>
        </p:spPr>
      </p:pic>
      <p:pic>
        <p:nvPicPr>
          <p:cNvPr id="113" name="Google Shape;86;p4"/>
          <p:cNvPicPr>
            <a:picLocks noChangeAspect="1"/>
          </p:cNvPicPr>
          <p:nvPr/>
        </p:nvPicPr>
        <p:blipFill rotWithShape="1">
          <a:blip r:embed="rId6">
            <a:alphaModFix/>
          </a:blip>
          <a:srcRect l="7041" r="7041"/>
          <a:stretch>
            <a:fillRect/>
          </a:stretch>
        </p:blipFill>
        <p:spPr>
          <a:xfrm>
            <a:off x="609600" y="2143125"/>
            <a:ext cx="4667400" cy="3621600"/>
          </a:xfrm>
          <a:prstGeom prst="roundRect">
            <a:avLst/>
          </a:prstGeom>
          <a:ln>
            <a:noFill/>
          </a:ln>
        </p:spPr>
      </p:pic>
      <p:sp>
        <p:nvSpPr>
          <p:cNvPr id="87" name="Google Shape;87;p4">
            <a:extLst>
              <a:ext uri="{FF2B5EF4-FFF2-40B4-BE49-F238E27FC236}">
                <a16:creationId xmlns:a16="http://schemas.microsoft.com/office/drawing/2014/main" id="{0FF3C060-9612-449B-8123-699DFF1189A6}"/>
              </a:ext>
            </a:extLst>
          </p:cNvPr>
          <p:cNvSpPr>
            <a:spLocks noGrp="1"/>
          </p:cNvSpPr>
          <p:nvPr/>
        </p:nvSpPr>
        <p:spPr>
          <a:xfrm>
            <a:off x="5562600" y="2167507"/>
            <a:ext cx="6019800" cy="3621600"/>
          </a:xfrm>
          <a:prstGeom prst="roundRect">
            <a:avLst>
              <a:gd name="adj" fmla="val 6575"/>
            </a:avLst>
          </a:prstGeom>
          <a:solidFill>
            <a:srgbClr val="FFFFFF">
              <a:alpha val="96078"/>
            </a:srgbClr>
          </a:solidFill>
          <a:ln w="9525" cmpd="sng">
            <a:solidFill>
              <a:srgbClr val="D5E7F2"/>
            </a:solidFill>
            <a:prstDash val="solid"/>
            <a:headEnd type="none" w="sm" len="sm"/>
            <a:tailEnd type="none" w="sm" len="sm"/>
          </a:ln>
          <a:effectLst>
            <a:outerShdw blurRad="57150" dist="19050" dir="5400000">
              <a:srgbClr val="000000">
                <a:alpha val="10196"/>
              </a:srgbClr>
            </a:outerShdw>
          </a:effectLst>
        </p:spPr>
        <p:txBody>
          <a:bodyPr spcFirstLastPara="1" wrap="square" lIns="91425" tIns="91425" rIns="91425" bIns="91425" anchor="ctr">
            <a:noAutofit/>
          </a:bodyPr>
          <a:lstStyle/>
          <a:p>
            <a:pPr marL="0" marR="0" lvl="0" indent="0" algn="l">
              <a:spcBef>
                <a:spcPts val="0"/>
              </a:spcBef>
              <a:spcAft>
                <a:spcPts val="0"/>
              </a:spcAft>
              <a:buClr>
                <a:schemeClr val="dk1"/>
              </a:buClr>
              <a:buSzPts val="1800"/>
              <a:buFont typeface="Arial"/>
              <a:buNone/>
            </a:pPr>
            <a:endParaRPr sz="1800">
              <a:solidFill>
                <a:schemeClr val="dk1"/>
              </a:solidFill>
              <a:latin typeface="Arial"/>
              <a:ea typeface="Arial"/>
              <a:cs typeface="Arial"/>
            </a:endParaRPr>
          </a:p>
        </p:txBody>
      </p:sp>
      <p:sp>
        <p:nvSpPr>
          <p:cNvPr id="88" name="Google Shape;88;p4">
            <a:extLst>
              <a:ext uri="{FF2B5EF4-FFF2-40B4-BE49-F238E27FC236}">
                <a16:creationId xmlns:a16="http://schemas.microsoft.com/office/drawing/2014/main" id="{62C4EED6-66F9-4A44-B02F-D6EEAC1A16C8}"/>
              </a:ext>
            </a:extLst>
          </p:cNvPr>
          <p:cNvSpPr>
            <a:spLocks noGrp="1"/>
          </p:cNvSpPr>
          <p:nvPr/>
        </p:nvSpPr>
        <p:spPr>
          <a:xfrm>
            <a:off x="5905500" y="2457450"/>
            <a:ext cx="3429000" cy="247650"/>
          </a:xfrm>
          <a:prstGeom prst="rect">
            <a:avLst/>
          </a:prstGeom>
          <a:noFill/>
          <a:ln>
            <a:noFill/>
          </a:ln>
        </p:spPr>
        <p:txBody>
          <a:bodyPr spcFirstLastPara="1" wrap="square" lIns="0" tIns="0" rIns="0" bIns="0" anchor="t">
            <a:noAutofit/>
          </a:bodyPr>
          <a:lstStyle/>
          <a:p>
            <a:pPr>
              <a:defRPr sz="1050" b="1">
                <a:solidFill>
                  <a:srgbClr val="00A5DF"/>
                </a:solidFill>
                <a:latin typeface="Montserrat SemiBold"/>
                <a:ea typeface="Montserrat SemiBold"/>
                <a:cs typeface="Montserrat SemiBold"/>
              </a:defRPr>
            </a:pPr>
            <a:r>
              <a:rPr sz="1050" b="1">
                <a:solidFill>
                  <a:srgbClr val="00A5DF"/>
                </a:solidFill>
                <a:latin typeface="Montserrat SemiBold"/>
                <a:ea typeface="Montserrat SemiBold"/>
                <a:cs typeface="Montserrat SemiBold"/>
              </a:rPr>
              <a:t>USE THIS ANSWER STRUCTURE</a:t>
            </a:r>
          </a:p>
        </p:txBody>
      </p:sp>
      <p:sp>
        <p:nvSpPr>
          <p:cNvPr id="89" name="Google Shape;89;p4">
            <a:extLst>
              <a:ext uri="{FF2B5EF4-FFF2-40B4-BE49-F238E27FC236}">
                <a16:creationId xmlns:a16="http://schemas.microsoft.com/office/drawing/2014/main" id="{8AC44412-7EA8-4B34-A6FD-7E3AB25ECB23}"/>
              </a:ext>
            </a:extLst>
          </p:cNvPr>
          <p:cNvSpPr>
            <a:spLocks noGrp="1"/>
          </p:cNvSpPr>
          <p:nvPr/>
        </p:nvSpPr>
        <p:spPr>
          <a:xfrm>
            <a:off x="5905500" y="2846155"/>
            <a:ext cx="324000" cy="324000"/>
          </a:xfrm>
          <a:prstGeom prst="roundRect">
            <a:avLst>
              <a:gd name="adj" fmla="val 50000"/>
            </a:avLst>
          </a:prstGeom>
          <a:solidFill>
            <a:srgbClr val="214A73"/>
          </a:solidFill>
          <a:ln>
            <a:noFill/>
          </a:ln>
        </p:spPr>
        <p:txBody>
          <a:bodyPr spcFirstLastPara="1" wrap="square" lIns="91425" tIns="91425" rIns="91425" bIns="91425" anchor="ctr">
            <a:noAutofit/>
          </a:bodyPr>
          <a:lstStyle/>
          <a:p>
            <a:pPr marL="0" marR="0" lvl="0" indent="0" algn="l">
              <a:spcBef>
                <a:spcPts val="0"/>
              </a:spcBef>
              <a:spcAft>
                <a:spcPts val="0"/>
              </a:spcAft>
              <a:buClr>
                <a:schemeClr val="dk1"/>
              </a:buClr>
              <a:buSzPts val="1800"/>
              <a:buFont typeface="Arial"/>
              <a:buNone/>
            </a:pPr>
            <a:endParaRPr sz="1800">
              <a:solidFill>
                <a:schemeClr val="dk1"/>
              </a:solidFill>
              <a:latin typeface="Arial"/>
              <a:ea typeface="Arial"/>
              <a:cs typeface="Arial"/>
            </a:endParaRPr>
          </a:p>
        </p:txBody>
      </p:sp>
      <p:sp>
        <p:nvSpPr>
          <p:cNvPr id="90" name="Google Shape;90;p4">
            <a:extLst>
              <a:ext uri="{FF2B5EF4-FFF2-40B4-BE49-F238E27FC236}">
                <a16:creationId xmlns:a16="http://schemas.microsoft.com/office/drawing/2014/main" id="{5C8E4A0F-EE66-4BEC-B866-A35274E35C43}"/>
              </a:ext>
            </a:extLst>
          </p:cNvPr>
          <p:cNvSpPr>
            <a:spLocks noGrp="1"/>
          </p:cNvSpPr>
          <p:nvPr/>
        </p:nvSpPr>
        <p:spPr>
          <a:xfrm>
            <a:off x="5905500" y="2884255"/>
            <a:ext cx="324000" cy="238200"/>
          </a:xfrm>
          <a:prstGeom prst="rect">
            <a:avLst/>
          </a:prstGeom>
          <a:noFill/>
          <a:ln>
            <a:noFill/>
          </a:ln>
        </p:spPr>
        <p:txBody>
          <a:bodyPr spcFirstLastPara="1" wrap="square" lIns="0" tIns="0" rIns="0" bIns="0" anchor="ctr">
            <a:noAutofit/>
          </a:bodyPr>
          <a:lstStyle/>
          <a:p>
            <a:pPr marL="0" marR="0" lvl="0" indent="0" algn="ctr">
              <a:lnSpc>
                <a:spcPct val="108000"/>
              </a:lnSpc>
              <a:spcBef>
                <a:spcPts val="0"/>
              </a:spcBef>
              <a:spcAft>
                <a:spcPts val="0"/>
              </a:spcAft>
              <a:buClr>
                <a:srgbClr val="FFFFFF"/>
              </a:buClr>
              <a:buSzPts val="1125"/>
              <a:buFont typeface="Montserrat"/>
              <a:buNone/>
            </a:pPr>
            <a:r>
              <a:rPr sz="1125" b="1" i="0">
                <a:solidFill>
                  <a:srgbClr val="FFFFFF"/>
                </a:solidFill>
                <a:latin typeface="Montserrat"/>
                <a:ea typeface="Montserrat"/>
                <a:cs typeface="Montserrat"/>
              </a:rPr>
              <a:t>1</a:t>
            </a:r>
            <a:endParaRPr/>
          </a:p>
        </p:txBody>
      </p:sp>
      <p:sp>
        <p:nvSpPr>
          <p:cNvPr id="91" name="Google Shape;91;p4">
            <a:extLst>
              <a:ext uri="{FF2B5EF4-FFF2-40B4-BE49-F238E27FC236}">
                <a16:creationId xmlns:a16="http://schemas.microsoft.com/office/drawing/2014/main" id="{63BE18EE-0456-4FF3-A4FD-4565E81D4047}"/>
              </a:ext>
            </a:extLst>
          </p:cNvPr>
          <p:cNvSpPr>
            <a:spLocks noGrp="1"/>
          </p:cNvSpPr>
          <p:nvPr/>
        </p:nvSpPr>
        <p:spPr>
          <a:xfrm>
            <a:off x="6438900" y="2827105"/>
            <a:ext cx="4619700" cy="362100"/>
          </a:xfrm>
          <a:prstGeom prst="rect">
            <a:avLst/>
          </a:prstGeom>
          <a:noFill/>
          <a:ln>
            <a:noFill/>
          </a:ln>
        </p:spPr>
        <p:txBody>
          <a:bodyPr spcFirstLastPara="1" wrap="square" lIns="0" tIns="0" rIns="0" bIns="0" anchor="ctr">
            <a:noAutofit/>
          </a:bodyPr>
          <a:lstStyle/>
          <a:p>
            <a:pPr>
              <a:defRPr sz="1575" b="0">
                <a:solidFill>
                  <a:srgbClr val="202830"/>
                </a:solidFill>
                <a:latin typeface="Open Sans"/>
                <a:ea typeface="Open Sans"/>
                <a:cs typeface="Open Sans"/>
              </a:defRPr>
            </a:pPr>
            <a:r>
              <a:rPr sz="1575" b="0">
                <a:solidFill>
                  <a:srgbClr val="202830"/>
                </a:solidFill>
                <a:latin typeface="Open Sans"/>
                <a:ea typeface="Open Sans"/>
                <a:cs typeface="Open Sans"/>
              </a:rPr>
              <a:t>This was the situation and the risk.</a:t>
            </a:r>
          </a:p>
        </p:txBody>
      </p:sp>
      <p:sp>
        <p:nvSpPr>
          <p:cNvPr id="92" name="Google Shape;92;p4">
            <a:extLst>
              <a:ext uri="{FF2B5EF4-FFF2-40B4-BE49-F238E27FC236}">
                <a16:creationId xmlns:a16="http://schemas.microsoft.com/office/drawing/2014/main" id="{5FB080A3-1DA4-4DC3-B5F1-1D56825A2856}"/>
              </a:ext>
            </a:extLst>
          </p:cNvPr>
          <p:cNvSpPr>
            <a:spLocks noGrp="1"/>
          </p:cNvSpPr>
          <p:nvPr/>
        </p:nvSpPr>
        <p:spPr>
          <a:xfrm>
            <a:off x="5905500" y="3379555"/>
            <a:ext cx="324000" cy="324000"/>
          </a:xfrm>
          <a:prstGeom prst="roundRect">
            <a:avLst>
              <a:gd name="adj" fmla="val 50000"/>
            </a:avLst>
          </a:prstGeom>
          <a:solidFill>
            <a:srgbClr val="214A73"/>
          </a:solidFill>
          <a:ln>
            <a:noFill/>
          </a:ln>
        </p:spPr>
        <p:txBody>
          <a:bodyPr spcFirstLastPara="1" wrap="square" lIns="91425" tIns="91425" rIns="91425" bIns="91425" anchor="ctr">
            <a:noAutofit/>
          </a:bodyPr>
          <a:lstStyle/>
          <a:p>
            <a:pPr marL="0" marR="0" lvl="0" indent="0" algn="l">
              <a:spcBef>
                <a:spcPts val="0"/>
              </a:spcBef>
              <a:spcAft>
                <a:spcPts val="0"/>
              </a:spcAft>
              <a:buClr>
                <a:schemeClr val="dk1"/>
              </a:buClr>
              <a:buSzPts val="1800"/>
              <a:buFont typeface="Arial"/>
              <a:buNone/>
            </a:pPr>
            <a:endParaRPr sz="1800">
              <a:solidFill>
                <a:schemeClr val="dk1"/>
              </a:solidFill>
              <a:latin typeface="Arial"/>
              <a:ea typeface="Arial"/>
              <a:cs typeface="Arial"/>
            </a:endParaRPr>
          </a:p>
        </p:txBody>
      </p:sp>
      <p:sp>
        <p:nvSpPr>
          <p:cNvPr id="93" name="Google Shape;93;p4">
            <a:extLst>
              <a:ext uri="{FF2B5EF4-FFF2-40B4-BE49-F238E27FC236}">
                <a16:creationId xmlns:a16="http://schemas.microsoft.com/office/drawing/2014/main" id="{47708749-A7AB-4A61-A3DA-8BB27D5A83F8}"/>
              </a:ext>
            </a:extLst>
          </p:cNvPr>
          <p:cNvSpPr>
            <a:spLocks noGrp="1"/>
          </p:cNvSpPr>
          <p:nvPr/>
        </p:nvSpPr>
        <p:spPr>
          <a:xfrm>
            <a:off x="5905500" y="3417655"/>
            <a:ext cx="324000" cy="238200"/>
          </a:xfrm>
          <a:prstGeom prst="rect">
            <a:avLst/>
          </a:prstGeom>
          <a:noFill/>
          <a:ln>
            <a:noFill/>
          </a:ln>
        </p:spPr>
        <p:txBody>
          <a:bodyPr spcFirstLastPara="1" wrap="square" lIns="0" tIns="0" rIns="0" bIns="0" anchor="ctr">
            <a:noAutofit/>
          </a:bodyPr>
          <a:lstStyle/>
          <a:p>
            <a:pPr marL="0" marR="0" lvl="0" indent="0" algn="ctr">
              <a:lnSpc>
                <a:spcPct val="108000"/>
              </a:lnSpc>
              <a:spcBef>
                <a:spcPts val="0"/>
              </a:spcBef>
              <a:spcAft>
                <a:spcPts val="0"/>
              </a:spcAft>
              <a:buClr>
                <a:srgbClr val="FFFFFF"/>
              </a:buClr>
              <a:buSzPts val="1125"/>
              <a:buFont typeface="Montserrat"/>
              <a:buNone/>
            </a:pPr>
            <a:r>
              <a:rPr sz="1125" b="1" i="0">
                <a:solidFill>
                  <a:srgbClr val="FFFFFF"/>
                </a:solidFill>
                <a:latin typeface="Montserrat"/>
                <a:ea typeface="Montserrat"/>
                <a:cs typeface="Montserrat"/>
              </a:rPr>
              <a:t>2</a:t>
            </a:r>
            <a:endParaRPr/>
          </a:p>
        </p:txBody>
      </p:sp>
      <p:sp>
        <p:nvSpPr>
          <p:cNvPr id="94" name="Google Shape;94;p4">
            <a:extLst>
              <a:ext uri="{FF2B5EF4-FFF2-40B4-BE49-F238E27FC236}">
                <a16:creationId xmlns:a16="http://schemas.microsoft.com/office/drawing/2014/main" id="{37C3067B-E858-4400-BD7B-1CFB452B059C}"/>
              </a:ext>
            </a:extLst>
          </p:cNvPr>
          <p:cNvSpPr>
            <a:spLocks noGrp="1"/>
          </p:cNvSpPr>
          <p:nvPr/>
        </p:nvSpPr>
        <p:spPr>
          <a:xfrm>
            <a:off x="6438900" y="3360505"/>
            <a:ext cx="4619700" cy="362100"/>
          </a:xfrm>
          <a:prstGeom prst="rect">
            <a:avLst/>
          </a:prstGeom>
          <a:noFill/>
          <a:ln>
            <a:noFill/>
          </a:ln>
        </p:spPr>
        <p:txBody>
          <a:bodyPr spcFirstLastPara="1" wrap="square" lIns="0" tIns="0" rIns="0" bIns="0" anchor="ctr">
            <a:noAutofit/>
          </a:bodyPr>
          <a:lstStyle/>
          <a:p>
            <a:pPr>
              <a:defRPr sz="1575" b="0">
                <a:solidFill>
                  <a:srgbClr val="202830"/>
                </a:solidFill>
                <a:latin typeface="Open Sans"/>
                <a:ea typeface="Open Sans"/>
                <a:cs typeface="Open Sans"/>
              </a:defRPr>
            </a:pPr>
            <a:r>
              <a:rPr sz="1575" b="0">
                <a:solidFill>
                  <a:srgbClr val="202830"/>
                </a:solidFill>
                <a:latin typeface="Open Sans"/>
                <a:ea typeface="Open Sans"/>
                <a:cs typeface="Open Sans"/>
              </a:rPr>
              <a:t>This is what I noticed and considered.</a:t>
            </a:r>
          </a:p>
        </p:txBody>
      </p:sp>
      <p:sp>
        <p:nvSpPr>
          <p:cNvPr id="95" name="Google Shape;95;p4">
            <a:extLst>
              <a:ext uri="{FF2B5EF4-FFF2-40B4-BE49-F238E27FC236}">
                <a16:creationId xmlns:a16="http://schemas.microsoft.com/office/drawing/2014/main" id="{ECEDCD1B-9B81-41D9-AF1D-2CD6FA6D9A12}"/>
              </a:ext>
            </a:extLst>
          </p:cNvPr>
          <p:cNvSpPr>
            <a:spLocks noGrp="1"/>
          </p:cNvSpPr>
          <p:nvPr/>
        </p:nvSpPr>
        <p:spPr>
          <a:xfrm>
            <a:off x="5905500" y="3912955"/>
            <a:ext cx="324000" cy="324000"/>
          </a:xfrm>
          <a:prstGeom prst="roundRect">
            <a:avLst>
              <a:gd name="adj" fmla="val 50000"/>
            </a:avLst>
          </a:prstGeom>
          <a:solidFill>
            <a:srgbClr val="00AEEF"/>
          </a:solidFill>
          <a:ln>
            <a:noFill/>
          </a:ln>
        </p:spPr>
        <p:txBody>
          <a:bodyPr spcFirstLastPara="1" wrap="square" lIns="91425" tIns="91425" rIns="91425" bIns="91425" anchor="ctr">
            <a:noAutofit/>
          </a:bodyPr>
          <a:lstStyle/>
          <a:p>
            <a:pPr marL="0" marR="0" lvl="0" indent="0" algn="l">
              <a:spcBef>
                <a:spcPts val="0"/>
              </a:spcBef>
              <a:spcAft>
                <a:spcPts val="0"/>
              </a:spcAft>
              <a:buClr>
                <a:schemeClr val="dk1"/>
              </a:buClr>
              <a:buSzPts val="1800"/>
              <a:buFont typeface="Arial"/>
              <a:buNone/>
            </a:pPr>
            <a:endParaRPr sz="1800">
              <a:solidFill>
                <a:schemeClr val="dk1"/>
              </a:solidFill>
              <a:latin typeface="Arial"/>
              <a:ea typeface="Arial"/>
              <a:cs typeface="Arial"/>
            </a:endParaRPr>
          </a:p>
        </p:txBody>
      </p:sp>
      <p:sp>
        <p:nvSpPr>
          <p:cNvPr id="96" name="Google Shape;96;p4">
            <a:extLst>
              <a:ext uri="{FF2B5EF4-FFF2-40B4-BE49-F238E27FC236}">
                <a16:creationId xmlns:a16="http://schemas.microsoft.com/office/drawing/2014/main" id="{594EDFA3-0E28-4289-9BD4-494611DEB842}"/>
              </a:ext>
            </a:extLst>
          </p:cNvPr>
          <p:cNvSpPr>
            <a:spLocks noGrp="1"/>
          </p:cNvSpPr>
          <p:nvPr/>
        </p:nvSpPr>
        <p:spPr>
          <a:xfrm>
            <a:off x="5905500" y="3951055"/>
            <a:ext cx="324000" cy="238200"/>
          </a:xfrm>
          <a:prstGeom prst="rect">
            <a:avLst/>
          </a:prstGeom>
          <a:noFill/>
          <a:ln>
            <a:noFill/>
          </a:ln>
        </p:spPr>
        <p:txBody>
          <a:bodyPr spcFirstLastPara="1" wrap="square" lIns="0" tIns="0" rIns="0" bIns="0" anchor="ctr">
            <a:noAutofit/>
          </a:bodyPr>
          <a:lstStyle/>
          <a:p>
            <a:pPr marL="0" marR="0" lvl="0" indent="0" algn="ctr">
              <a:lnSpc>
                <a:spcPct val="108000"/>
              </a:lnSpc>
              <a:spcBef>
                <a:spcPts val="0"/>
              </a:spcBef>
              <a:spcAft>
                <a:spcPts val="0"/>
              </a:spcAft>
              <a:buClr>
                <a:srgbClr val="FFFFFF"/>
              </a:buClr>
              <a:buSzPts val="1125"/>
              <a:buFont typeface="Montserrat"/>
              <a:buNone/>
            </a:pPr>
            <a:r>
              <a:rPr sz="1125" b="1" i="0">
                <a:solidFill>
                  <a:srgbClr val="FFFFFF"/>
                </a:solidFill>
                <a:latin typeface="Montserrat"/>
                <a:ea typeface="Montserrat"/>
                <a:cs typeface="Montserrat"/>
              </a:rPr>
              <a:t>3</a:t>
            </a:r>
            <a:endParaRPr/>
          </a:p>
        </p:txBody>
      </p:sp>
      <p:sp>
        <p:nvSpPr>
          <p:cNvPr id="97" name="Google Shape;97;p4">
            <a:extLst>
              <a:ext uri="{FF2B5EF4-FFF2-40B4-BE49-F238E27FC236}">
                <a16:creationId xmlns:a16="http://schemas.microsoft.com/office/drawing/2014/main" id="{26AB889C-AF54-4D6F-A57E-DA795A4411B1}"/>
              </a:ext>
            </a:extLst>
          </p:cNvPr>
          <p:cNvSpPr>
            <a:spLocks noGrp="1"/>
          </p:cNvSpPr>
          <p:nvPr/>
        </p:nvSpPr>
        <p:spPr>
          <a:xfrm>
            <a:off x="6438900" y="3893905"/>
            <a:ext cx="4619700" cy="362100"/>
          </a:xfrm>
          <a:prstGeom prst="rect">
            <a:avLst/>
          </a:prstGeom>
          <a:noFill/>
          <a:ln>
            <a:noFill/>
          </a:ln>
        </p:spPr>
        <p:txBody>
          <a:bodyPr spcFirstLastPara="1" wrap="square" lIns="0" tIns="0" rIns="0" bIns="0" anchor="ctr">
            <a:noAutofit/>
          </a:bodyPr>
          <a:lstStyle/>
          <a:p>
            <a:pPr>
              <a:defRPr sz="1575" b="0">
                <a:solidFill>
                  <a:srgbClr val="202830"/>
                </a:solidFill>
                <a:latin typeface="Open Sans"/>
                <a:ea typeface="Open Sans"/>
                <a:cs typeface="Open Sans"/>
              </a:defRPr>
            </a:pPr>
            <a:r>
              <a:rPr sz="1575" b="0">
                <a:solidFill>
                  <a:srgbClr val="202830"/>
                </a:solidFill>
                <a:latin typeface="Open Sans"/>
                <a:ea typeface="Open Sans"/>
                <a:cs typeface="Open Sans"/>
              </a:rPr>
              <a:t>This is where I was uncertain.</a:t>
            </a:r>
          </a:p>
        </p:txBody>
      </p:sp>
      <p:sp>
        <p:nvSpPr>
          <p:cNvPr id="98" name="Google Shape;98;p4">
            <a:extLst>
              <a:ext uri="{FF2B5EF4-FFF2-40B4-BE49-F238E27FC236}">
                <a16:creationId xmlns:a16="http://schemas.microsoft.com/office/drawing/2014/main" id="{DC950AF7-C5F3-4789-BD12-23104E0E555B}"/>
              </a:ext>
            </a:extLst>
          </p:cNvPr>
          <p:cNvSpPr>
            <a:spLocks noGrp="1"/>
          </p:cNvSpPr>
          <p:nvPr/>
        </p:nvSpPr>
        <p:spPr>
          <a:xfrm>
            <a:off x="5905500" y="4446355"/>
            <a:ext cx="324000" cy="324000"/>
          </a:xfrm>
          <a:prstGeom prst="roundRect">
            <a:avLst>
              <a:gd name="adj" fmla="val 50000"/>
            </a:avLst>
          </a:prstGeom>
          <a:solidFill>
            <a:srgbClr val="214A73"/>
          </a:solidFill>
          <a:ln>
            <a:noFill/>
          </a:ln>
        </p:spPr>
        <p:txBody>
          <a:bodyPr spcFirstLastPara="1" wrap="square" lIns="91425" tIns="91425" rIns="91425" bIns="91425" anchor="ctr">
            <a:noAutofit/>
          </a:bodyPr>
          <a:lstStyle/>
          <a:p>
            <a:pPr marL="0" marR="0" lvl="0" indent="0" algn="l">
              <a:spcBef>
                <a:spcPts val="0"/>
              </a:spcBef>
              <a:spcAft>
                <a:spcPts val="0"/>
              </a:spcAft>
              <a:buClr>
                <a:schemeClr val="dk1"/>
              </a:buClr>
              <a:buSzPts val="1800"/>
              <a:buFont typeface="Arial"/>
              <a:buNone/>
            </a:pPr>
            <a:endParaRPr sz="1800">
              <a:solidFill>
                <a:schemeClr val="dk1"/>
              </a:solidFill>
              <a:latin typeface="Arial"/>
              <a:ea typeface="Arial"/>
              <a:cs typeface="Arial"/>
            </a:endParaRPr>
          </a:p>
        </p:txBody>
      </p:sp>
      <p:sp>
        <p:nvSpPr>
          <p:cNvPr id="99" name="Google Shape;99;p4">
            <a:extLst>
              <a:ext uri="{FF2B5EF4-FFF2-40B4-BE49-F238E27FC236}">
                <a16:creationId xmlns:a16="http://schemas.microsoft.com/office/drawing/2014/main" id="{BA49FDFD-6D06-436B-993F-1A4F32411483}"/>
              </a:ext>
            </a:extLst>
          </p:cNvPr>
          <p:cNvSpPr>
            <a:spLocks noGrp="1"/>
          </p:cNvSpPr>
          <p:nvPr/>
        </p:nvSpPr>
        <p:spPr>
          <a:xfrm>
            <a:off x="5905500" y="4484455"/>
            <a:ext cx="324000" cy="238200"/>
          </a:xfrm>
          <a:prstGeom prst="rect">
            <a:avLst/>
          </a:prstGeom>
          <a:noFill/>
          <a:ln>
            <a:noFill/>
          </a:ln>
        </p:spPr>
        <p:txBody>
          <a:bodyPr spcFirstLastPara="1" wrap="square" lIns="0" tIns="0" rIns="0" bIns="0" anchor="ctr">
            <a:noAutofit/>
          </a:bodyPr>
          <a:lstStyle/>
          <a:p>
            <a:pPr marL="0" marR="0" lvl="0" indent="0" algn="ctr">
              <a:lnSpc>
                <a:spcPct val="108000"/>
              </a:lnSpc>
              <a:spcBef>
                <a:spcPts val="0"/>
              </a:spcBef>
              <a:spcAft>
                <a:spcPts val="0"/>
              </a:spcAft>
              <a:buClr>
                <a:srgbClr val="FFFFFF"/>
              </a:buClr>
              <a:buSzPts val="1125"/>
              <a:buFont typeface="Montserrat"/>
              <a:buNone/>
            </a:pPr>
            <a:r>
              <a:rPr sz="1125" b="1" i="0">
                <a:solidFill>
                  <a:srgbClr val="FFFFFF"/>
                </a:solidFill>
                <a:latin typeface="Montserrat"/>
                <a:ea typeface="Montserrat"/>
                <a:cs typeface="Montserrat"/>
              </a:rPr>
              <a:t>4</a:t>
            </a:r>
            <a:endParaRPr/>
          </a:p>
        </p:txBody>
      </p:sp>
      <p:sp>
        <p:nvSpPr>
          <p:cNvPr id="100" name="Google Shape;100;p4">
            <a:extLst>
              <a:ext uri="{FF2B5EF4-FFF2-40B4-BE49-F238E27FC236}">
                <a16:creationId xmlns:a16="http://schemas.microsoft.com/office/drawing/2014/main" id="{DA7FA3EB-BEEA-47A5-B1A3-7B4906DA3C35}"/>
              </a:ext>
            </a:extLst>
          </p:cNvPr>
          <p:cNvSpPr>
            <a:spLocks noGrp="1"/>
          </p:cNvSpPr>
          <p:nvPr/>
        </p:nvSpPr>
        <p:spPr>
          <a:xfrm>
            <a:off x="6438900" y="4427305"/>
            <a:ext cx="4619700" cy="362100"/>
          </a:xfrm>
          <a:prstGeom prst="rect">
            <a:avLst/>
          </a:prstGeom>
          <a:noFill/>
          <a:ln>
            <a:noFill/>
          </a:ln>
        </p:spPr>
        <p:txBody>
          <a:bodyPr spcFirstLastPara="1" wrap="square" lIns="0" tIns="0" rIns="0" bIns="0" anchor="ctr">
            <a:noAutofit/>
          </a:bodyPr>
          <a:lstStyle/>
          <a:p>
            <a:pPr>
              <a:defRPr sz="1575" b="0">
                <a:solidFill>
                  <a:srgbClr val="202830"/>
                </a:solidFill>
                <a:latin typeface="Open Sans"/>
                <a:ea typeface="Open Sans"/>
                <a:cs typeface="Open Sans"/>
              </a:defRPr>
            </a:pPr>
            <a:r>
              <a:rPr sz="1575" b="0">
                <a:solidFill>
                  <a:srgbClr val="202830"/>
                </a:solidFill>
                <a:latin typeface="Open Sans"/>
                <a:ea typeface="Open Sans"/>
                <a:cs typeface="Open Sans"/>
              </a:rPr>
              <a:t>This is what I did—or would do—next.</a:t>
            </a:r>
          </a:p>
        </p:txBody>
      </p:sp>
      <p:sp>
        <p:nvSpPr>
          <p:cNvPr id="101" name="Google Shape;101;p4">
            <a:extLst>
              <a:ext uri="{FF2B5EF4-FFF2-40B4-BE49-F238E27FC236}">
                <a16:creationId xmlns:a16="http://schemas.microsoft.com/office/drawing/2014/main" id="{BC57DBEA-888B-4567-8287-68E34DFDE6CA}"/>
              </a:ext>
            </a:extLst>
          </p:cNvPr>
          <p:cNvSpPr>
            <a:spLocks noGrp="1"/>
          </p:cNvSpPr>
          <p:nvPr/>
        </p:nvSpPr>
        <p:spPr>
          <a:xfrm>
            <a:off x="5905500" y="4953000"/>
            <a:ext cx="5181600" cy="9525"/>
          </a:xfrm>
          <a:prstGeom prst="rect">
            <a:avLst/>
          </a:prstGeom>
          <a:solidFill>
            <a:srgbClr val="C8D9E6"/>
          </a:solidFill>
          <a:ln>
            <a:noFill/>
          </a:ln>
        </p:spPr>
        <p:txBody>
          <a:bodyPr spcFirstLastPara="1" wrap="square" lIns="91425" tIns="91425" rIns="91425" bIns="91425" anchor="ctr">
            <a:noAutofit/>
          </a:bodyPr>
          <a:lstStyle/>
          <a:p>
            <a:pPr marL="0" marR="0" lvl="0" indent="0" algn="l">
              <a:spcBef>
                <a:spcPts val="0"/>
              </a:spcBef>
              <a:spcAft>
                <a:spcPts val="0"/>
              </a:spcAft>
              <a:buClr>
                <a:schemeClr val="dk1"/>
              </a:buClr>
              <a:buSzPts val="1800"/>
              <a:buFont typeface="Arial"/>
              <a:buNone/>
            </a:pPr>
            <a:endParaRPr sz="1800">
              <a:solidFill>
                <a:schemeClr val="dk1"/>
              </a:solidFill>
              <a:latin typeface="Arial"/>
              <a:ea typeface="Arial"/>
              <a:cs typeface="Arial"/>
            </a:endParaRPr>
          </a:p>
        </p:txBody>
      </p:sp>
      <p:sp>
        <p:nvSpPr>
          <p:cNvPr id="102" name="Google Shape;102;p4">
            <a:extLst>
              <a:ext uri="{FF2B5EF4-FFF2-40B4-BE49-F238E27FC236}">
                <a16:creationId xmlns:a16="http://schemas.microsoft.com/office/drawing/2014/main" id="{C12CE7D4-DE6B-43F1-9995-4EEA42566295}"/>
              </a:ext>
            </a:extLst>
          </p:cNvPr>
          <p:cNvSpPr>
            <a:spLocks noGrp="1"/>
          </p:cNvSpPr>
          <p:nvPr/>
        </p:nvSpPr>
        <p:spPr>
          <a:xfrm>
            <a:off x="5905500" y="5067300"/>
            <a:ext cx="5143500" cy="457200"/>
          </a:xfrm>
          <a:prstGeom prst="rect">
            <a:avLst/>
          </a:prstGeom>
          <a:noFill/>
          <a:ln>
            <a:noFill/>
          </a:ln>
        </p:spPr>
        <p:txBody>
          <a:bodyPr spcFirstLastPara="1" wrap="square" lIns="0" tIns="0" rIns="0" bIns="0" anchor="t">
            <a:noAutofit/>
          </a:bodyPr>
          <a:lstStyle/>
          <a:p>
            <a:pPr>
              <a:defRPr sz="1350" b="0">
                <a:solidFill>
                  <a:srgbClr val="202830"/>
                </a:solidFill>
                <a:latin typeface="Open Sans"/>
                <a:ea typeface="Open Sans"/>
                <a:cs typeface="Open Sans"/>
              </a:defRPr>
            </a:pPr>
            <a:r>
              <a:rPr sz="1350" b="0">
                <a:solidFill>
                  <a:srgbClr val="202830"/>
                </a:solidFill>
                <a:latin typeface="Open Sans"/>
                <a:ea typeface="Open Sans"/>
                <a:cs typeface="Open Sans"/>
              </a:rPr>
              <a:t>A safe answer makes your limits and escalation pathway clear.</a:t>
            </a:r>
          </a:p>
        </p:txBody>
      </p:sp>
      <p:pic>
        <p:nvPicPr>
          <p:cNvPr id="2" name="Slide 4.mp3">
            <a:hlinkClick r:id="" action="ppaction://media"/>
            <a:extLst>
              <a:ext uri="{FF2B5EF4-FFF2-40B4-BE49-F238E27FC236}">
                <a16:creationId xmlns:a16="http://schemas.microsoft.com/office/drawing/2014/main" id="{E880AFBD-4405-993B-58A6-8CE5B08410E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1437043270"/>
      </p:ext>
    </p:extLst>
  </p:cSld>
  <p:clrMapOvr>
    <a:masterClrMapping/>
  </p:clrMapOvr>
  <mc:AlternateContent xmlns:mc="http://schemas.openxmlformats.org/markup-compatibility/2006">
    <mc:Choice xmlns:p14="http://schemas.microsoft.com/office/powerpoint/2010/main" Requires="p14">
      <p:transition spd="med" p14:dur="600" advTm="74500">
        <p:fade/>
      </p:transition>
    </mc:Choice>
    <mc:Fallback>
      <p:transition spd="med" advTm="745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340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F8FBFD"/>
            </a:gs>
            <a:gs pos="100000">
              <a:srgbClr val="EAF4F9"/>
            </a:gs>
          </a:gsLst>
          <a:lin ang="8100000" scaled="0"/>
        </a:gradFill>
        <a:effectLst/>
      </p:bgPr>
    </p:bg>
    <p:spTree>
      <p:nvGrpSpPr>
        <p:cNvPr id="1" name=""/>
        <p:cNvGrpSpPr/>
        <p:nvPr/>
      </p:nvGrpSpPr>
      <p:grpSpPr>
        <a:xfrm>
          <a:off x="0" y="0"/>
          <a:ext cx="0" cy="0"/>
          <a:chOff x="0" y="0"/>
          <a:chExt cx="0" cy="0"/>
        </a:xfrm>
      </p:grpSpPr>
      <p:sp>
        <p:nvSpPr>
          <p:cNvPr id="108" name="Google Shape;108;p7">
            <a:extLst>
              <a:ext uri="{FF2B5EF4-FFF2-40B4-BE49-F238E27FC236}">
                <a16:creationId xmlns:a16="http://schemas.microsoft.com/office/drawing/2014/main" id="{9E9B3097-5FE9-4EDE-8827-FFD726B6129A}"/>
              </a:ext>
            </a:extLst>
          </p:cNvPr>
          <p:cNvSpPr>
            <a:spLocks noGrp="1"/>
          </p:cNvSpPr>
          <p:nvPr/>
        </p:nvSpPr>
        <p:spPr>
          <a:xfrm>
            <a:off x="609600" y="457200"/>
            <a:ext cx="47625" cy="171450"/>
          </a:xfrm>
          <a:prstGeom prst="roundRect">
            <a:avLst>
              <a:gd name="adj" fmla="val 50000"/>
            </a:avLst>
          </a:prstGeom>
          <a:solidFill>
            <a:srgbClr val="00AEEF"/>
          </a:solidFill>
          <a:ln>
            <a:noFill/>
          </a:ln>
        </p:spPr>
        <p:txBody>
          <a:bodyPr spcFirstLastPara="1" wrap="square" lIns="91425" tIns="91425" rIns="91425" bIns="91425" anchor="ctr">
            <a:noAutofit/>
          </a:bodyPr>
          <a:lstStyle/>
          <a:p>
            <a:pPr marL="0" marR="0" lvl="0" indent="0" algn="l">
              <a:spcBef>
                <a:spcPts val="0"/>
              </a:spcBef>
              <a:spcAft>
                <a:spcPts val="0"/>
              </a:spcAft>
              <a:buClr>
                <a:schemeClr val="dk1"/>
              </a:buClr>
              <a:buSzPts val="1800"/>
              <a:buFont typeface="Arial"/>
              <a:buNone/>
            </a:pPr>
            <a:endParaRPr sz="1800">
              <a:solidFill>
                <a:schemeClr val="dk1"/>
              </a:solidFill>
              <a:latin typeface="Arial"/>
              <a:ea typeface="Arial"/>
              <a:cs typeface="Arial"/>
            </a:endParaRPr>
          </a:p>
        </p:txBody>
      </p:sp>
      <p:sp>
        <p:nvSpPr>
          <p:cNvPr id="109" name="Google Shape;109;p7">
            <a:extLst>
              <a:ext uri="{FF2B5EF4-FFF2-40B4-BE49-F238E27FC236}">
                <a16:creationId xmlns:a16="http://schemas.microsoft.com/office/drawing/2014/main" id="{1C1789B3-27AF-45DD-AC9F-A6579E2F7BAF}"/>
              </a:ext>
            </a:extLst>
          </p:cNvPr>
          <p:cNvSpPr>
            <a:spLocks noGrp="1"/>
          </p:cNvSpPr>
          <p:nvPr/>
        </p:nvSpPr>
        <p:spPr>
          <a:xfrm>
            <a:off x="762000" y="447675"/>
            <a:ext cx="5143500" cy="228600"/>
          </a:xfrm>
          <a:prstGeom prst="rect">
            <a:avLst/>
          </a:prstGeom>
          <a:noFill/>
          <a:ln>
            <a:noFill/>
          </a:ln>
        </p:spPr>
        <p:txBody>
          <a:bodyPr spcFirstLastPara="1" wrap="square" lIns="0" tIns="0" rIns="0" bIns="0" anchor="t">
            <a:noAutofit/>
          </a:bodyPr>
          <a:lstStyle/>
          <a:p>
            <a:pPr>
              <a:defRPr sz="975" b="1">
                <a:solidFill>
                  <a:srgbClr val="00A5DF"/>
                </a:solidFill>
                <a:latin typeface="Montserrat"/>
                <a:ea typeface="Montserrat"/>
                <a:cs typeface="Montserrat"/>
              </a:defRPr>
            </a:pPr>
            <a:r>
              <a:rPr sz="975" b="1">
                <a:solidFill>
                  <a:srgbClr val="00A5DF"/>
                </a:solidFill>
                <a:latin typeface="Montserrat"/>
                <a:ea typeface="Montserrat"/>
                <a:cs typeface="Montserrat"/>
              </a:rPr>
              <a:t>PERSON-CENTRED PRACTICE</a:t>
            </a:r>
          </a:p>
        </p:txBody>
      </p:sp>
      <p:sp>
        <p:nvSpPr>
          <p:cNvPr id="110" name="Google Shape;110;p7">
            <a:extLst>
              <a:ext uri="{FF2B5EF4-FFF2-40B4-BE49-F238E27FC236}">
                <a16:creationId xmlns:a16="http://schemas.microsoft.com/office/drawing/2014/main" id="{0CC0A221-4AEB-45A4-856D-4D0EEC1B490D}"/>
              </a:ext>
            </a:extLst>
          </p:cNvPr>
          <p:cNvSpPr>
            <a:spLocks noGrp="1"/>
          </p:cNvSpPr>
          <p:nvPr/>
        </p:nvSpPr>
        <p:spPr>
          <a:xfrm>
            <a:off x="609600" y="790575"/>
            <a:ext cx="10972800" cy="552450"/>
          </a:xfrm>
          <a:prstGeom prst="rect">
            <a:avLst/>
          </a:prstGeom>
          <a:noFill/>
          <a:ln>
            <a:noFill/>
          </a:ln>
        </p:spPr>
        <p:txBody>
          <a:bodyPr spcFirstLastPara="1" wrap="square" lIns="0" tIns="0" rIns="0" bIns="0" anchor="t">
            <a:noAutofit/>
          </a:bodyPr>
          <a:lstStyle/>
          <a:p>
            <a:pPr>
              <a:defRPr sz="3150" b="0">
                <a:solidFill>
                  <a:srgbClr val="202830"/>
                </a:solidFill>
                <a:latin typeface="Montserrat SemiBold"/>
                <a:ea typeface="Montserrat SemiBold"/>
                <a:cs typeface="Montserrat SemiBold"/>
              </a:defRPr>
            </a:pPr>
            <a:r>
              <a:rPr sz="3150" b="0">
                <a:solidFill>
                  <a:srgbClr val="202830"/>
                </a:solidFill>
                <a:latin typeface="Montserrat SemiBold"/>
                <a:ea typeface="Montserrat SemiBold"/>
                <a:cs typeface="Montserrat SemiBold"/>
              </a:rPr>
              <a:t>Show that clinical decisions start with the person</a:t>
            </a:r>
          </a:p>
        </p:txBody>
      </p:sp>
      <p:sp>
        <p:nvSpPr>
          <p:cNvPr id="111" name="Google Shape;111;p7">
            <a:extLst>
              <a:ext uri="{FF2B5EF4-FFF2-40B4-BE49-F238E27FC236}">
                <a16:creationId xmlns:a16="http://schemas.microsoft.com/office/drawing/2014/main" id="{8841E895-6805-42B1-B3F2-6F6C8F95A604}"/>
              </a:ext>
            </a:extLst>
          </p:cNvPr>
          <p:cNvSpPr>
            <a:spLocks noGrp="1"/>
          </p:cNvSpPr>
          <p:nvPr/>
        </p:nvSpPr>
        <p:spPr>
          <a:xfrm>
            <a:off x="609600" y="1428750"/>
            <a:ext cx="10972800" cy="323850"/>
          </a:xfrm>
          <a:prstGeom prst="rect">
            <a:avLst/>
          </a:prstGeom>
          <a:noFill/>
          <a:ln>
            <a:noFill/>
          </a:ln>
        </p:spPr>
        <p:txBody>
          <a:bodyPr spcFirstLastPara="1" wrap="square" lIns="0" tIns="0" rIns="0" bIns="0" anchor="t">
            <a:noAutofit/>
          </a:bodyPr>
          <a:lstStyle/>
          <a:p>
            <a:pPr>
              <a:defRPr sz="1500" b="0">
                <a:solidFill>
                  <a:srgbClr val="667582"/>
                </a:solidFill>
                <a:latin typeface="Open Sans"/>
                <a:ea typeface="Open Sans"/>
                <a:cs typeface="Open Sans"/>
              </a:defRPr>
            </a:pPr>
            <a:r>
              <a:rPr sz="1500" b="0">
                <a:solidFill>
                  <a:srgbClr val="667582"/>
                </a:solidFill>
                <a:latin typeface="Open Sans"/>
                <a:ea typeface="Open Sans"/>
                <a:cs typeface="Open Sans"/>
              </a:rPr>
              <a:t>A strong answer connects findings and risk to the person’s goals, preferences and context.</a:t>
            </a:r>
          </a:p>
        </p:txBody>
      </p:sp>
      <p:sp>
        <p:nvSpPr>
          <p:cNvPr id="112" name="Google Shape;112;p7">
            <a:extLst>
              <a:ext uri="{FF2B5EF4-FFF2-40B4-BE49-F238E27FC236}">
                <a16:creationId xmlns:a16="http://schemas.microsoft.com/office/drawing/2014/main" id="{149C5E9A-C9DD-4D60-B7E1-41E0738EF9EE}"/>
              </a:ext>
            </a:extLst>
          </p:cNvPr>
          <p:cNvSpPr>
            <a:spLocks noGrp="1"/>
          </p:cNvSpPr>
          <p:nvPr/>
        </p:nvSpPr>
        <p:spPr>
          <a:xfrm>
            <a:off x="609600" y="6486525"/>
            <a:ext cx="4476750" cy="190500"/>
          </a:xfrm>
          <a:prstGeom prst="rect">
            <a:avLst/>
          </a:prstGeom>
          <a:noFill/>
          <a:ln>
            <a:noFill/>
          </a:ln>
        </p:spPr>
        <p:txBody>
          <a:bodyPr spcFirstLastPara="1" wrap="square" lIns="0" tIns="0" rIns="0" bIns="0" anchor="t">
            <a:noAutofit/>
          </a:bodyPr>
          <a:lstStyle/>
          <a:p>
            <a:pPr>
              <a:defRPr sz="825" b="0">
                <a:solidFill>
                  <a:srgbClr val="667582"/>
                </a:solidFill>
                <a:latin typeface="Montserrat SemiBold"/>
                <a:ea typeface="Montserrat SemiBold"/>
                <a:cs typeface="Montserrat SemiBold"/>
              </a:defRPr>
            </a:pPr>
            <a:r>
              <a:rPr sz="825" b="0">
                <a:solidFill>
                  <a:srgbClr val="667582"/>
                </a:solidFill>
                <a:latin typeface="Montserrat SemiBold"/>
                <a:ea typeface="Montserrat SemiBold"/>
                <a:cs typeface="Montserrat SemiBold"/>
              </a:rPr>
              <a:t>CLINICS GRP  /  GPY1 INTERVIEW GUIDE</a:t>
            </a:r>
          </a:p>
        </p:txBody>
      </p:sp>
      <p:sp>
        <p:nvSpPr>
          <p:cNvPr id="113" name="Google Shape;113;p7">
            <a:extLst>
              <a:ext uri="{FF2B5EF4-FFF2-40B4-BE49-F238E27FC236}">
                <a16:creationId xmlns:a16="http://schemas.microsoft.com/office/drawing/2014/main" id="{35018D21-B081-428D-9B20-8312F581FCC8}"/>
              </a:ext>
            </a:extLst>
          </p:cNvPr>
          <p:cNvSpPr>
            <a:spLocks noGrp="1"/>
          </p:cNvSpPr>
          <p:nvPr/>
        </p:nvSpPr>
        <p:spPr>
          <a:xfrm>
            <a:off x="11334750" y="6457950"/>
            <a:ext cx="342900" cy="209550"/>
          </a:xfrm>
          <a:prstGeom prst="rect">
            <a:avLst/>
          </a:prstGeom>
          <a:noFill/>
          <a:ln>
            <a:noFill/>
          </a:ln>
        </p:spPr>
        <p:txBody>
          <a:bodyPr spcFirstLastPara="1" wrap="square" lIns="0" tIns="0" rIns="0" bIns="0" anchor="t">
            <a:noAutofit/>
          </a:bodyPr>
          <a:lstStyle/>
          <a:p>
            <a:pPr algn="r">
              <a:defRPr sz="900" b="0">
                <a:solidFill>
                  <a:srgbClr val="667582"/>
                </a:solidFill>
                <a:latin typeface="Montserrat SemiBold"/>
                <a:ea typeface="Montserrat SemiBold"/>
                <a:cs typeface="Montserrat SemiBold"/>
              </a:defRPr>
            </a:pPr>
            <a:r>
              <a:rPr sz="900" b="0">
                <a:solidFill>
                  <a:srgbClr val="667582"/>
                </a:solidFill>
                <a:latin typeface="Montserrat SemiBold"/>
                <a:ea typeface="Montserrat SemiBold"/>
                <a:cs typeface="Montserrat SemiBold"/>
              </a:rPr>
              <a:t>05</a:t>
            </a:r>
          </a:p>
        </p:txBody>
      </p:sp>
      <p:sp>
        <p:nvSpPr>
          <p:cNvPr id="114" name="Google Shape;114;p7">
            <a:extLst>
              <a:ext uri="{FF2B5EF4-FFF2-40B4-BE49-F238E27FC236}">
                <a16:creationId xmlns:a16="http://schemas.microsoft.com/office/drawing/2014/main" id="{EC9ADB22-46D3-4741-97B0-4BC5D9285003}"/>
              </a:ext>
            </a:extLst>
          </p:cNvPr>
          <p:cNvSpPr>
            <a:spLocks noGrp="1"/>
          </p:cNvSpPr>
          <p:nvPr/>
        </p:nvSpPr>
        <p:spPr>
          <a:xfrm>
            <a:off x="609600" y="6343650"/>
            <a:ext cx="11068050" cy="9525"/>
          </a:xfrm>
          <a:prstGeom prst="rect">
            <a:avLst/>
          </a:prstGeom>
          <a:solidFill>
            <a:srgbClr val="C8D9E6"/>
          </a:solidFill>
          <a:ln>
            <a:noFill/>
          </a:ln>
        </p:spPr>
        <p:txBody>
          <a:bodyPr spcFirstLastPara="1" wrap="square" lIns="91425" tIns="91425" rIns="91425" bIns="91425" anchor="ctr">
            <a:noAutofit/>
          </a:bodyPr>
          <a:lstStyle/>
          <a:p>
            <a:pPr marL="0" marR="0" lvl="0" indent="0" algn="l">
              <a:spcBef>
                <a:spcPts val="0"/>
              </a:spcBef>
              <a:spcAft>
                <a:spcPts val="0"/>
              </a:spcAft>
              <a:buClr>
                <a:schemeClr val="dk1"/>
              </a:buClr>
              <a:buSzPts val="1800"/>
              <a:buFont typeface="Arial"/>
              <a:buNone/>
            </a:pPr>
            <a:endParaRPr sz="1800">
              <a:solidFill>
                <a:schemeClr val="dk1"/>
              </a:solidFill>
              <a:latin typeface="Arial"/>
              <a:ea typeface="Arial"/>
              <a:cs typeface="Arial"/>
            </a:endParaRPr>
          </a:p>
        </p:txBody>
      </p:sp>
      <p:pic>
        <p:nvPicPr>
          <p:cNvPr id="131" name="Google Shape;115;p7"/>
          <p:cNvPicPr>
            <a:picLocks noChangeAspect="1"/>
          </p:cNvPicPr>
          <p:nvPr/>
        </p:nvPicPr>
        <p:blipFill rotWithShape="1">
          <a:blip r:embed="rId5">
            <a:alphaModFix/>
          </a:blip>
          <a:srcRect/>
          <a:stretch/>
        </p:blipFill>
        <p:spPr>
          <a:xfrm>
            <a:off x="9582150" y="343477"/>
            <a:ext cx="2000250" cy="360795"/>
          </a:xfrm>
          <a:prstGeom prst="rect">
            <a:avLst/>
          </a:prstGeom>
          <a:ln>
            <a:noFill/>
          </a:ln>
        </p:spPr>
      </p:pic>
      <p:pic>
        <p:nvPicPr>
          <p:cNvPr id="132" name="Google Shape;116;p7"/>
          <p:cNvPicPr>
            <a:picLocks noChangeAspect="1"/>
          </p:cNvPicPr>
          <p:nvPr/>
        </p:nvPicPr>
        <p:blipFill rotWithShape="1">
          <a:blip r:embed="rId6">
            <a:alphaModFix/>
          </a:blip>
          <a:srcRect t="2819" b="2819"/>
          <a:stretch>
            <a:fillRect/>
          </a:stretch>
        </p:blipFill>
        <p:spPr>
          <a:xfrm>
            <a:off x="609600" y="2095500"/>
            <a:ext cx="5829300" cy="3667125"/>
          </a:xfrm>
          <a:prstGeom prst="roundRect">
            <a:avLst/>
          </a:prstGeom>
          <a:ln>
            <a:noFill/>
          </a:ln>
        </p:spPr>
      </p:pic>
      <p:sp>
        <p:nvSpPr>
          <p:cNvPr id="117" name="Google Shape;117;p7">
            <a:extLst>
              <a:ext uri="{FF2B5EF4-FFF2-40B4-BE49-F238E27FC236}">
                <a16:creationId xmlns:a16="http://schemas.microsoft.com/office/drawing/2014/main" id="{47AFBDE5-7EDE-42E7-9222-B984F64BE92F}"/>
              </a:ext>
            </a:extLst>
          </p:cNvPr>
          <p:cNvSpPr>
            <a:spLocks noGrp="1"/>
          </p:cNvSpPr>
          <p:nvPr/>
        </p:nvSpPr>
        <p:spPr>
          <a:xfrm>
            <a:off x="6743700" y="2095500"/>
            <a:ext cx="4838700" cy="3667125"/>
          </a:xfrm>
          <a:prstGeom prst="roundRect">
            <a:avLst>
              <a:gd name="adj" fmla="val 6234"/>
            </a:avLst>
          </a:prstGeom>
          <a:solidFill>
            <a:srgbClr val="FFFFFF">
              <a:alpha val="96078"/>
            </a:srgbClr>
          </a:solidFill>
          <a:ln w="9525" cmpd="sng">
            <a:solidFill>
              <a:srgbClr val="D2E4EF"/>
            </a:solidFill>
            <a:prstDash val="solid"/>
            <a:headEnd type="none" w="sm" len="sm"/>
            <a:tailEnd type="none" w="sm" len="sm"/>
          </a:ln>
          <a:effectLst>
            <a:outerShdw blurRad="57150" dist="19050" dir="5400000">
              <a:srgbClr val="000000">
                <a:alpha val="10196"/>
              </a:srgbClr>
            </a:outerShdw>
          </a:effectLst>
        </p:spPr>
        <p:txBody>
          <a:bodyPr spcFirstLastPara="1" wrap="square" lIns="91425" tIns="91425" rIns="91425" bIns="91425" anchor="ctr">
            <a:noAutofit/>
          </a:bodyPr>
          <a:lstStyle/>
          <a:p>
            <a:pPr marL="0" marR="0" lvl="0" indent="0" algn="l">
              <a:spcBef>
                <a:spcPts val="0"/>
              </a:spcBef>
              <a:spcAft>
                <a:spcPts val="0"/>
              </a:spcAft>
              <a:buClr>
                <a:schemeClr val="dk1"/>
              </a:buClr>
              <a:buSzPts val="1800"/>
              <a:buFont typeface="Arial"/>
              <a:buNone/>
            </a:pPr>
            <a:endParaRPr sz="1800">
              <a:solidFill>
                <a:schemeClr val="dk1"/>
              </a:solidFill>
              <a:latin typeface="Arial"/>
              <a:ea typeface="Arial"/>
              <a:cs typeface="Arial"/>
            </a:endParaRPr>
          </a:p>
        </p:txBody>
      </p:sp>
      <p:sp>
        <p:nvSpPr>
          <p:cNvPr id="118" name="Google Shape;118;p7">
            <a:extLst>
              <a:ext uri="{FF2B5EF4-FFF2-40B4-BE49-F238E27FC236}">
                <a16:creationId xmlns:a16="http://schemas.microsoft.com/office/drawing/2014/main" id="{474DE676-7497-4F1F-A6E1-B341C6768776}"/>
              </a:ext>
            </a:extLst>
          </p:cNvPr>
          <p:cNvSpPr>
            <a:spLocks noGrp="1"/>
          </p:cNvSpPr>
          <p:nvPr/>
        </p:nvSpPr>
        <p:spPr>
          <a:xfrm>
            <a:off x="7086600" y="2428875"/>
            <a:ext cx="2095500" cy="247650"/>
          </a:xfrm>
          <a:prstGeom prst="rect">
            <a:avLst/>
          </a:prstGeom>
          <a:noFill/>
          <a:ln>
            <a:noFill/>
          </a:ln>
        </p:spPr>
        <p:txBody>
          <a:bodyPr spcFirstLastPara="1" wrap="square" lIns="0" tIns="0" rIns="0" bIns="0" anchor="t">
            <a:noAutofit/>
          </a:bodyPr>
          <a:lstStyle/>
          <a:p>
            <a:pPr>
              <a:defRPr sz="1050" b="1">
                <a:solidFill>
                  <a:srgbClr val="00A5DF"/>
                </a:solidFill>
                <a:latin typeface="Montserrat SemiBold"/>
                <a:ea typeface="Montserrat SemiBold"/>
                <a:cs typeface="Montserrat SemiBold"/>
              </a:defRPr>
            </a:pPr>
            <a:r>
              <a:rPr sz="1050" b="1">
                <a:solidFill>
                  <a:srgbClr val="00A5DF"/>
                </a:solidFill>
                <a:latin typeface="Montserrat SemiBold"/>
                <a:ea typeface="Montserrat SemiBold"/>
                <a:cs typeface="Montserrat SemiBold"/>
              </a:rPr>
              <a:t>IN YOUR EXAMPLE, ANSWER</a:t>
            </a:r>
          </a:p>
        </p:txBody>
      </p:sp>
      <p:sp>
        <p:nvSpPr>
          <p:cNvPr id="119" name="Google Shape;119;p7">
            <a:extLst>
              <a:ext uri="{FF2B5EF4-FFF2-40B4-BE49-F238E27FC236}">
                <a16:creationId xmlns:a16="http://schemas.microsoft.com/office/drawing/2014/main" id="{9FBDFA69-39B3-4EFF-966D-7E89FD059823}"/>
              </a:ext>
            </a:extLst>
          </p:cNvPr>
          <p:cNvSpPr>
            <a:spLocks noGrp="1"/>
          </p:cNvSpPr>
          <p:nvPr/>
        </p:nvSpPr>
        <p:spPr>
          <a:xfrm>
            <a:off x="7086600" y="2876550"/>
            <a:ext cx="4000500" cy="1085850"/>
          </a:xfrm>
          <a:prstGeom prst="rect">
            <a:avLst/>
          </a:prstGeom>
          <a:noFill/>
          <a:ln>
            <a:noFill/>
          </a:ln>
        </p:spPr>
        <p:txBody>
          <a:bodyPr spcFirstLastPara="1" wrap="square" lIns="0" tIns="0" rIns="0" bIns="0" anchor="t">
            <a:noAutofit/>
          </a:bodyPr>
          <a:lstStyle/>
          <a:p>
            <a:pPr>
              <a:defRPr sz="2325" b="0">
                <a:solidFill>
                  <a:srgbClr val="202830"/>
                </a:solidFill>
                <a:latin typeface="Montserrat"/>
                <a:ea typeface="Montserrat"/>
                <a:cs typeface="Montserrat"/>
              </a:defRPr>
            </a:pPr>
            <a:r>
              <a:rPr sz="2325" b="0">
                <a:solidFill>
                  <a:srgbClr val="202830"/>
                </a:solidFill>
                <a:latin typeface="Montserrat"/>
                <a:ea typeface="Montserrat"/>
                <a:cs typeface="Montserrat"/>
              </a:rPr>
              <a:t>“What mattered to the person?”</a:t>
            </a:r>
          </a:p>
        </p:txBody>
      </p:sp>
      <p:sp>
        <p:nvSpPr>
          <p:cNvPr id="120" name="Google Shape;120;p7">
            <a:extLst>
              <a:ext uri="{FF2B5EF4-FFF2-40B4-BE49-F238E27FC236}">
                <a16:creationId xmlns:a16="http://schemas.microsoft.com/office/drawing/2014/main" id="{4163C326-BA94-4583-9897-CF473C26756F}"/>
              </a:ext>
            </a:extLst>
          </p:cNvPr>
          <p:cNvSpPr>
            <a:spLocks noGrp="1"/>
          </p:cNvSpPr>
          <p:nvPr/>
        </p:nvSpPr>
        <p:spPr>
          <a:xfrm>
            <a:off x="7086600" y="4143273"/>
            <a:ext cx="4000500" cy="19200"/>
          </a:xfrm>
          <a:prstGeom prst="rect">
            <a:avLst/>
          </a:prstGeom>
          <a:solidFill>
            <a:srgbClr val="C8D9E6"/>
          </a:solidFill>
          <a:ln>
            <a:noFill/>
          </a:ln>
        </p:spPr>
        <p:txBody>
          <a:bodyPr spcFirstLastPara="1" wrap="square" lIns="91425" tIns="91425" rIns="91425" bIns="91425" anchor="ctr">
            <a:noAutofit/>
          </a:bodyPr>
          <a:lstStyle/>
          <a:p>
            <a:pPr marL="0" marR="0" lvl="0" indent="0" algn="l">
              <a:spcBef>
                <a:spcPts val="0"/>
              </a:spcBef>
              <a:spcAft>
                <a:spcPts val="0"/>
              </a:spcAft>
              <a:buClr>
                <a:schemeClr val="dk1"/>
              </a:buClr>
              <a:buSzPts val="1800"/>
              <a:buFont typeface="Arial"/>
              <a:buNone/>
            </a:pPr>
            <a:endParaRPr sz="1800">
              <a:solidFill>
                <a:schemeClr val="dk1"/>
              </a:solidFill>
              <a:latin typeface="Arial"/>
              <a:ea typeface="Arial"/>
              <a:cs typeface="Arial"/>
            </a:endParaRPr>
          </a:p>
        </p:txBody>
      </p:sp>
      <p:sp>
        <p:nvSpPr>
          <p:cNvPr id="121" name="Google Shape;121;p7">
            <a:extLst>
              <a:ext uri="{FF2B5EF4-FFF2-40B4-BE49-F238E27FC236}">
                <a16:creationId xmlns:a16="http://schemas.microsoft.com/office/drawing/2014/main" id="{07C6FBB1-C6BB-45E9-B008-1CEB24B69FE7}"/>
              </a:ext>
            </a:extLst>
          </p:cNvPr>
          <p:cNvSpPr>
            <a:spLocks noGrp="1"/>
          </p:cNvSpPr>
          <p:nvPr/>
        </p:nvSpPr>
        <p:spPr>
          <a:xfrm>
            <a:off x="7086600" y="4387976"/>
            <a:ext cx="4000500" cy="1208400"/>
          </a:xfrm>
          <a:prstGeom prst="rect">
            <a:avLst/>
          </a:prstGeom>
          <a:noFill/>
          <a:ln>
            <a:noFill/>
          </a:ln>
        </p:spPr>
        <p:txBody>
          <a:bodyPr spcFirstLastPara="1" wrap="square" lIns="0" tIns="0" rIns="0" bIns="0" anchor="t">
            <a:noAutofit/>
          </a:bodyPr>
          <a:lstStyle/>
          <a:p>
            <a:pPr>
              <a:lnSpc>
                <a:spcPct val="125000"/>
              </a:lnSpc>
              <a:buNone/>
              <a:defRPr sz="1575" b="0">
                <a:solidFill>
                  <a:srgbClr val="667582"/>
                </a:solidFill>
                <a:latin typeface="Open Sans"/>
                <a:ea typeface="Open Sans"/>
                <a:cs typeface="Open Sans"/>
              </a:defRPr>
            </a:pPr>
            <a:r>
              <a:rPr sz="1575" b="0">
                <a:solidFill>
                  <a:srgbClr val="667582"/>
                </a:solidFill>
                <a:latin typeface="Open Sans"/>
                <a:ea typeface="Open Sans"/>
                <a:cs typeface="Open Sans"/>
              </a:rPr>
              <a:t>Connect findings to function.
Explain the options you considered.
Show how you adapted for fear, fatigue, cognition or context.</a:t>
            </a:r>
          </a:p>
        </p:txBody>
      </p:sp>
      <p:pic>
        <p:nvPicPr>
          <p:cNvPr id="2" name="Slide 5.mp3">
            <a:hlinkClick r:id="" action="ppaction://media"/>
            <a:extLst>
              <a:ext uri="{FF2B5EF4-FFF2-40B4-BE49-F238E27FC236}">
                <a16:creationId xmlns:a16="http://schemas.microsoft.com/office/drawing/2014/main" id="{EDB381CC-71E0-C959-0E37-F84662C0E59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1181754901"/>
      </p:ext>
    </p:extLst>
  </p:cSld>
  <p:clrMapOvr>
    <a:masterClrMapping/>
  </p:clrMapOvr>
  <mc:AlternateContent xmlns:mc="http://schemas.openxmlformats.org/markup-compatibility/2006">
    <mc:Choice xmlns:p14="http://schemas.microsoft.com/office/powerpoint/2010/main" Requires="p14">
      <p:transition spd="med" p14:dur="600" advTm="77900">
        <p:fade/>
      </p:transition>
    </mc:Choice>
    <mc:Fallback>
      <p:transition spd="med" advTm="779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685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102F43"/>
            </a:gs>
            <a:gs pos="100000">
              <a:srgbClr val="214A73"/>
            </a:gs>
          </a:gsLst>
          <a:lin ang="8100000" scaled="0"/>
        </a:gradFill>
        <a:effectLst/>
      </p:bgPr>
    </p:bg>
    <p:spTree>
      <p:nvGrpSpPr>
        <p:cNvPr id="1" name=""/>
        <p:cNvGrpSpPr/>
        <p:nvPr/>
      </p:nvGrpSpPr>
      <p:grpSpPr>
        <a:xfrm>
          <a:off x="0" y="0"/>
          <a:ext cx="0" cy="0"/>
          <a:chOff x="0" y="0"/>
          <a:chExt cx="0" cy="0"/>
        </a:xfrm>
      </p:grpSpPr>
      <p:sp>
        <p:nvSpPr>
          <p:cNvPr id="127" name="Google Shape;127;p6">
            <a:extLst>
              <a:ext uri="{FF2B5EF4-FFF2-40B4-BE49-F238E27FC236}">
                <a16:creationId xmlns:a16="http://schemas.microsoft.com/office/drawing/2014/main" id="{DB5A8403-E59C-44B8-A9A8-0672AAE98A35}"/>
              </a:ext>
            </a:extLst>
          </p:cNvPr>
          <p:cNvSpPr>
            <a:spLocks noGrp="1"/>
          </p:cNvSpPr>
          <p:nvPr/>
        </p:nvSpPr>
        <p:spPr>
          <a:xfrm>
            <a:off x="609600" y="457200"/>
            <a:ext cx="47625" cy="171450"/>
          </a:xfrm>
          <a:prstGeom prst="roundRect">
            <a:avLst>
              <a:gd name="adj" fmla="val 50000"/>
            </a:avLst>
          </a:prstGeom>
          <a:solidFill>
            <a:srgbClr val="00AEEF"/>
          </a:solidFill>
          <a:ln>
            <a:noFill/>
          </a:ln>
        </p:spPr>
        <p:txBody>
          <a:bodyPr spcFirstLastPara="1" wrap="square" lIns="91425" tIns="91425" rIns="91425" bIns="91425" anchor="ctr">
            <a:noAutofit/>
          </a:bodyPr>
          <a:lstStyle/>
          <a:p>
            <a:pPr marL="0" marR="0" lvl="0" indent="0" algn="l">
              <a:spcBef>
                <a:spcPts val="0"/>
              </a:spcBef>
              <a:spcAft>
                <a:spcPts val="0"/>
              </a:spcAft>
              <a:buClr>
                <a:schemeClr val="dk1"/>
              </a:buClr>
              <a:buSzPts val="1800"/>
              <a:buFont typeface="Arial"/>
              <a:buNone/>
            </a:pPr>
            <a:endParaRPr sz="1800">
              <a:solidFill>
                <a:schemeClr val="dk1"/>
              </a:solidFill>
              <a:latin typeface="Arial"/>
              <a:ea typeface="Arial"/>
              <a:cs typeface="Arial"/>
            </a:endParaRPr>
          </a:p>
        </p:txBody>
      </p:sp>
      <p:sp>
        <p:nvSpPr>
          <p:cNvPr id="128" name="Google Shape;128;p6">
            <a:extLst>
              <a:ext uri="{FF2B5EF4-FFF2-40B4-BE49-F238E27FC236}">
                <a16:creationId xmlns:a16="http://schemas.microsoft.com/office/drawing/2014/main" id="{52E885C0-D3E1-4084-827E-67DF9F049D2B}"/>
              </a:ext>
            </a:extLst>
          </p:cNvPr>
          <p:cNvSpPr>
            <a:spLocks noGrp="1"/>
          </p:cNvSpPr>
          <p:nvPr/>
        </p:nvSpPr>
        <p:spPr>
          <a:xfrm>
            <a:off x="762000" y="447675"/>
            <a:ext cx="5143500" cy="228600"/>
          </a:xfrm>
          <a:prstGeom prst="rect">
            <a:avLst/>
          </a:prstGeom>
          <a:noFill/>
          <a:ln>
            <a:noFill/>
          </a:ln>
        </p:spPr>
        <p:txBody>
          <a:bodyPr spcFirstLastPara="1" wrap="square" lIns="0" tIns="0" rIns="0" bIns="0" anchor="t">
            <a:noAutofit/>
          </a:bodyPr>
          <a:lstStyle/>
          <a:p>
            <a:pPr>
              <a:defRPr sz="975" b="1">
                <a:solidFill>
                  <a:srgbClr val="BFEFFF"/>
                </a:solidFill>
                <a:latin typeface="Montserrat"/>
                <a:ea typeface="Montserrat"/>
                <a:cs typeface="Montserrat"/>
              </a:defRPr>
            </a:pPr>
            <a:r>
              <a:rPr sz="975" b="1">
                <a:solidFill>
                  <a:srgbClr val="BFEFFF"/>
                </a:solidFill>
                <a:latin typeface="Montserrat"/>
                <a:ea typeface="Montserrat"/>
                <a:cs typeface="Montserrat"/>
              </a:rPr>
              <a:t>GROWTH</a:t>
            </a:r>
          </a:p>
        </p:txBody>
      </p:sp>
      <p:sp>
        <p:nvSpPr>
          <p:cNvPr id="129" name="Google Shape;129;p6">
            <a:extLst>
              <a:ext uri="{FF2B5EF4-FFF2-40B4-BE49-F238E27FC236}">
                <a16:creationId xmlns:a16="http://schemas.microsoft.com/office/drawing/2014/main" id="{D9273731-4B3D-44C1-A673-7779CDE5F278}"/>
              </a:ext>
            </a:extLst>
          </p:cNvPr>
          <p:cNvSpPr>
            <a:spLocks noGrp="1"/>
          </p:cNvSpPr>
          <p:nvPr/>
        </p:nvSpPr>
        <p:spPr>
          <a:xfrm>
            <a:off x="609600" y="790575"/>
            <a:ext cx="10972800" cy="552450"/>
          </a:xfrm>
          <a:prstGeom prst="rect">
            <a:avLst/>
          </a:prstGeom>
          <a:noFill/>
          <a:ln>
            <a:noFill/>
          </a:ln>
        </p:spPr>
        <p:txBody>
          <a:bodyPr spcFirstLastPara="1" wrap="square" lIns="0" tIns="0" rIns="0" bIns="0" anchor="t">
            <a:noAutofit/>
          </a:bodyPr>
          <a:lstStyle/>
          <a:p>
            <a:pPr>
              <a:defRPr sz="3150" b="0">
                <a:solidFill>
                  <a:srgbClr val="FFFFFF"/>
                </a:solidFill>
                <a:latin typeface="Montserrat SemiBold"/>
                <a:ea typeface="Montserrat SemiBold"/>
                <a:cs typeface="Montserrat SemiBold"/>
              </a:defRPr>
            </a:pPr>
            <a:r>
              <a:rPr sz="3150" b="0">
                <a:solidFill>
                  <a:srgbClr val="FFFFFF"/>
                </a:solidFill>
                <a:latin typeface="Montserrat SemiBold"/>
                <a:ea typeface="Montserrat SemiBold"/>
                <a:cs typeface="Montserrat SemiBold"/>
              </a:rPr>
              <a:t>Coachability is feedback made visible</a:t>
            </a:r>
          </a:p>
        </p:txBody>
      </p:sp>
      <p:sp>
        <p:nvSpPr>
          <p:cNvPr id="130" name="Google Shape;130;p6">
            <a:extLst>
              <a:ext uri="{FF2B5EF4-FFF2-40B4-BE49-F238E27FC236}">
                <a16:creationId xmlns:a16="http://schemas.microsoft.com/office/drawing/2014/main" id="{2975086E-CDB5-43E8-9B95-33C0BA11B953}"/>
              </a:ext>
            </a:extLst>
          </p:cNvPr>
          <p:cNvSpPr>
            <a:spLocks noGrp="1"/>
          </p:cNvSpPr>
          <p:nvPr/>
        </p:nvSpPr>
        <p:spPr>
          <a:xfrm>
            <a:off x="609600" y="1428750"/>
            <a:ext cx="10972800" cy="323850"/>
          </a:xfrm>
          <a:prstGeom prst="rect">
            <a:avLst/>
          </a:prstGeom>
          <a:noFill/>
          <a:ln>
            <a:noFill/>
          </a:ln>
        </p:spPr>
        <p:txBody>
          <a:bodyPr spcFirstLastPara="1" wrap="square" lIns="0" tIns="0" rIns="0" bIns="0" anchor="t">
            <a:noAutofit/>
          </a:bodyPr>
          <a:lstStyle/>
          <a:p>
            <a:pPr>
              <a:defRPr sz="1500" b="0">
                <a:solidFill>
                  <a:srgbClr val="D6E8F1"/>
                </a:solidFill>
                <a:latin typeface="Open Sans"/>
                <a:ea typeface="Open Sans"/>
                <a:cs typeface="Open Sans"/>
              </a:defRPr>
            </a:pPr>
            <a:r>
              <a:rPr sz="1500" b="0">
                <a:solidFill>
                  <a:srgbClr val="D6E8F1"/>
                </a:solidFill>
                <a:latin typeface="Open Sans"/>
                <a:ea typeface="Open Sans"/>
                <a:cs typeface="Open Sans"/>
              </a:rPr>
              <a:t>The strongest candidate may not start ahead—but they can show how feedback changed their practice.</a:t>
            </a:r>
          </a:p>
        </p:txBody>
      </p:sp>
      <p:sp>
        <p:nvSpPr>
          <p:cNvPr id="131" name="Google Shape;131;p6">
            <a:extLst>
              <a:ext uri="{FF2B5EF4-FFF2-40B4-BE49-F238E27FC236}">
                <a16:creationId xmlns:a16="http://schemas.microsoft.com/office/drawing/2014/main" id="{D8A9D3B8-480D-4EDD-B48A-B5AA96498B7E}"/>
              </a:ext>
            </a:extLst>
          </p:cNvPr>
          <p:cNvSpPr>
            <a:spLocks noGrp="1"/>
          </p:cNvSpPr>
          <p:nvPr/>
        </p:nvSpPr>
        <p:spPr>
          <a:xfrm>
            <a:off x="609600" y="6486525"/>
            <a:ext cx="4476750" cy="190500"/>
          </a:xfrm>
          <a:prstGeom prst="rect">
            <a:avLst/>
          </a:prstGeom>
          <a:noFill/>
          <a:ln>
            <a:noFill/>
          </a:ln>
        </p:spPr>
        <p:txBody>
          <a:bodyPr spcFirstLastPara="1" wrap="square" lIns="0" tIns="0" rIns="0" bIns="0" anchor="t">
            <a:noAutofit/>
          </a:bodyPr>
          <a:lstStyle/>
          <a:p>
            <a:pPr>
              <a:defRPr sz="825" b="0">
                <a:solidFill>
                  <a:srgbClr val="C7E3EF"/>
                </a:solidFill>
                <a:latin typeface="Montserrat SemiBold"/>
                <a:ea typeface="Montserrat SemiBold"/>
                <a:cs typeface="Montserrat SemiBold"/>
              </a:defRPr>
            </a:pPr>
            <a:r>
              <a:rPr sz="825" b="0">
                <a:solidFill>
                  <a:srgbClr val="C7E3EF"/>
                </a:solidFill>
                <a:latin typeface="Montserrat SemiBold"/>
                <a:ea typeface="Montserrat SemiBold"/>
                <a:cs typeface="Montserrat SemiBold"/>
              </a:rPr>
              <a:t>CLINICS GRP  /  GPY1 INTERVIEW GUIDE</a:t>
            </a:r>
          </a:p>
        </p:txBody>
      </p:sp>
      <p:sp>
        <p:nvSpPr>
          <p:cNvPr id="132" name="Google Shape;132;p6">
            <a:extLst>
              <a:ext uri="{FF2B5EF4-FFF2-40B4-BE49-F238E27FC236}">
                <a16:creationId xmlns:a16="http://schemas.microsoft.com/office/drawing/2014/main" id="{6F366947-BE12-4A55-912A-ACB59D1958DF}"/>
              </a:ext>
            </a:extLst>
          </p:cNvPr>
          <p:cNvSpPr>
            <a:spLocks noGrp="1"/>
          </p:cNvSpPr>
          <p:nvPr/>
        </p:nvSpPr>
        <p:spPr>
          <a:xfrm>
            <a:off x="11334750" y="6457950"/>
            <a:ext cx="342900" cy="209550"/>
          </a:xfrm>
          <a:prstGeom prst="rect">
            <a:avLst/>
          </a:prstGeom>
          <a:noFill/>
          <a:ln>
            <a:noFill/>
          </a:ln>
        </p:spPr>
        <p:txBody>
          <a:bodyPr spcFirstLastPara="1" wrap="square" lIns="0" tIns="0" rIns="0" bIns="0" anchor="t">
            <a:noAutofit/>
          </a:bodyPr>
          <a:lstStyle/>
          <a:p>
            <a:pPr algn="r">
              <a:defRPr sz="900" b="0">
                <a:solidFill>
                  <a:srgbClr val="C7E3EF"/>
                </a:solidFill>
                <a:latin typeface="Montserrat SemiBold"/>
                <a:ea typeface="Montserrat SemiBold"/>
                <a:cs typeface="Montserrat SemiBold"/>
              </a:defRPr>
            </a:pPr>
            <a:r>
              <a:rPr sz="900" b="0">
                <a:solidFill>
                  <a:srgbClr val="C7E3EF"/>
                </a:solidFill>
                <a:latin typeface="Montserrat SemiBold"/>
                <a:ea typeface="Montserrat SemiBold"/>
                <a:cs typeface="Montserrat SemiBold"/>
              </a:rPr>
              <a:t>06</a:t>
            </a:r>
          </a:p>
        </p:txBody>
      </p:sp>
      <p:sp>
        <p:nvSpPr>
          <p:cNvPr id="133" name="Google Shape;133;p6">
            <a:extLst>
              <a:ext uri="{FF2B5EF4-FFF2-40B4-BE49-F238E27FC236}">
                <a16:creationId xmlns:a16="http://schemas.microsoft.com/office/drawing/2014/main" id="{5E5EE292-6DD8-4636-8B10-DB30A3C9B884}"/>
              </a:ext>
            </a:extLst>
          </p:cNvPr>
          <p:cNvSpPr>
            <a:spLocks noGrp="1"/>
          </p:cNvSpPr>
          <p:nvPr/>
        </p:nvSpPr>
        <p:spPr>
          <a:xfrm>
            <a:off x="609600" y="6343650"/>
            <a:ext cx="11068050" cy="9525"/>
          </a:xfrm>
          <a:prstGeom prst="rect">
            <a:avLst/>
          </a:prstGeom>
          <a:solidFill>
            <a:srgbClr val="6E91A4">
              <a:alpha val="50196"/>
            </a:srgbClr>
          </a:solidFill>
          <a:ln>
            <a:noFill/>
          </a:ln>
        </p:spPr>
        <p:txBody>
          <a:bodyPr spcFirstLastPara="1" wrap="square" lIns="91425" tIns="91425" rIns="91425" bIns="91425" anchor="ctr">
            <a:noAutofit/>
          </a:bodyPr>
          <a:lstStyle/>
          <a:p>
            <a:pPr marL="0" marR="0" lvl="0" indent="0" algn="l">
              <a:spcBef>
                <a:spcPts val="0"/>
              </a:spcBef>
              <a:spcAft>
                <a:spcPts val="0"/>
              </a:spcAft>
              <a:buClr>
                <a:schemeClr val="dk1"/>
              </a:buClr>
              <a:buSzPts val="1800"/>
              <a:buFont typeface="Arial"/>
              <a:buNone/>
            </a:pPr>
            <a:endParaRPr sz="1800">
              <a:solidFill>
                <a:schemeClr val="dk1"/>
              </a:solidFill>
              <a:latin typeface="Arial"/>
              <a:ea typeface="Arial"/>
              <a:cs typeface="Arial"/>
            </a:endParaRPr>
          </a:p>
        </p:txBody>
      </p:sp>
      <p:pic>
        <p:nvPicPr>
          <p:cNvPr id="160" name="Google Shape;134;p6"/>
          <p:cNvPicPr>
            <a:picLocks noChangeAspect="1"/>
          </p:cNvPicPr>
          <p:nvPr/>
        </p:nvPicPr>
        <p:blipFill rotWithShape="1">
          <a:blip r:embed="rId5">
            <a:alphaModFix/>
          </a:blip>
          <a:srcRect/>
          <a:stretch/>
        </p:blipFill>
        <p:spPr>
          <a:xfrm>
            <a:off x="10115550" y="401108"/>
            <a:ext cx="1466850" cy="264583"/>
          </a:xfrm>
          <a:prstGeom prst="rect">
            <a:avLst/>
          </a:prstGeom>
          <a:ln>
            <a:noFill/>
          </a:ln>
        </p:spPr>
      </p:pic>
      <p:sp>
        <p:nvSpPr>
          <p:cNvPr id="135" name="Google Shape;135;p6">
            <a:extLst>
              <a:ext uri="{FF2B5EF4-FFF2-40B4-BE49-F238E27FC236}">
                <a16:creationId xmlns:a16="http://schemas.microsoft.com/office/drawing/2014/main" id="{CB784885-8C82-41F2-A606-420DE1601DDB}"/>
              </a:ext>
            </a:extLst>
          </p:cNvPr>
          <p:cNvSpPr>
            <a:spLocks noGrp="1"/>
          </p:cNvSpPr>
          <p:nvPr/>
        </p:nvSpPr>
        <p:spPr>
          <a:xfrm>
            <a:off x="609600" y="2352675"/>
            <a:ext cx="2514600" cy="2190750"/>
          </a:xfrm>
          <a:prstGeom prst="roundRect">
            <a:avLst>
              <a:gd name="adj" fmla="val 9565"/>
            </a:avLst>
          </a:prstGeom>
          <a:solidFill>
            <a:srgbClr val="FFFFFF">
              <a:alpha val="7843"/>
            </a:srgbClr>
          </a:solidFill>
          <a:ln w="9525" cmpd="sng">
            <a:solidFill>
              <a:srgbClr val="FFFFFF">
                <a:alpha val="16078"/>
              </a:srgbClr>
            </a:solidFill>
            <a:prstDash val="solid"/>
            <a:headEnd type="none" w="sm" len="sm"/>
            <a:tailEnd type="none" w="sm" len="sm"/>
          </a:ln>
          <a:effectLst>
            <a:outerShdw blurRad="19050" dist="9525" dir="5400000">
              <a:srgbClr val="000000">
                <a:alpha val="5882"/>
              </a:srgbClr>
            </a:outerShdw>
          </a:effectLst>
        </p:spPr>
        <p:txBody>
          <a:bodyPr spcFirstLastPara="1" wrap="square" lIns="91425" tIns="91425" rIns="91425" bIns="91425" anchor="ctr">
            <a:noAutofit/>
          </a:bodyPr>
          <a:lstStyle/>
          <a:p>
            <a:pPr marL="0" marR="0" lvl="0" indent="0" algn="l">
              <a:spcBef>
                <a:spcPts val="0"/>
              </a:spcBef>
              <a:spcAft>
                <a:spcPts val="0"/>
              </a:spcAft>
              <a:buClr>
                <a:schemeClr val="dk1"/>
              </a:buClr>
              <a:buSzPts val="1800"/>
              <a:buFont typeface="Arial"/>
              <a:buNone/>
            </a:pPr>
            <a:endParaRPr sz="1800">
              <a:solidFill>
                <a:schemeClr val="dk1"/>
              </a:solidFill>
              <a:latin typeface="Arial"/>
              <a:ea typeface="Arial"/>
              <a:cs typeface="Arial"/>
            </a:endParaRPr>
          </a:p>
        </p:txBody>
      </p:sp>
      <p:sp>
        <p:nvSpPr>
          <p:cNvPr id="136" name="Google Shape;136;p6">
            <a:extLst>
              <a:ext uri="{FF2B5EF4-FFF2-40B4-BE49-F238E27FC236}">
                <a16:creationId xmlns:a16="http://schemas.microsoft.com/office/drawing/2014/main" id="{337BDF93-8021-40F3-A420-103CEE01029E}"/>
              </a:ext>
            </a:extLst>
          </p:cNvPr>
          <p:cNvSpPr>
            <a:spLocks noGrp="1"/>
          </p:cNvSpPr>
          <p:nvPr/>
        </p:nvSpPr>
        <p:spPr>
          <a:xfrm>
            <a:off x="838200" y="2571750"/>
            <a:ext cx="523875" cy="228600"/>
          </a:xfrm>
          <a:prstGeom prst="rect">
            <a:avLst/>
          </a:prstGeom>
          <a:noFill/>
          <a:ln>
            <a:noFill/>
          </a:ln>
        </p:spPr>
        <p:txBody>
          <a:bodyPr spcFirstLastPara="1" wrap="square" lIns="0" tIns="0" rIns="0" bIns="0" anchor="t">
            <a:noAutofit/>
          </a:bodyPr>
          <a:lstStyle/>
          <a:p>
            <a:pPr marL="0" marR="0" lvl="0" indent="0" algn="l">
              <a:lnSpc>
                <a:spcPct val="108000"/>
              </a:lnSpc>
              <a:spcBef>
                <a:spcPts val="0"/>
              </a:spcBef>
              <a:spcAft>
                <a:spcPts val="0"/>
              </a:spcAft>
              <a:buClr>
                <a:srgbClr val="C9EFFF"/>
              </a:buClr>
              <a:buSzPts val="975"/>
              <a:buFont typeface="Montserrat"/>
              <a:buNone/>
            </a:pPr>
            <a:r>
              <a:rPr sz="975" b="1" i="0">
                <a:solidFill>
                  <a:srgbClr val="C9EFFF"/>
                </a:solidFill>
                <a:latin typeface="Montserrat"/>
                <a:ea typeface="Montserrat"/>
                <a:cs typeface="Montserrat"/>
              </a:rPr>
              <a:t>01</a:t>
            </a:r>
            <a:endParaRPr/>
          </a:p>
        </p:txBody>
      </p:sp>
      <p:sp>
        <p:nvSpPr>
          <p:cNvPr id="137" name="Google Shape;137;p6">
            <a:extLst>
              <a:ext uri="{FF2B5EF4-FFF2-40B4-BE49-F238E27FC236}">
                <a16:creationId xmlns:a16="http://schemas.microsoft.com/office/drawing/2014/main" id="{EE631FF3-A8A4-4B69-9DF6-568E359DAFCC}"/>
              </a:ext>
            </a:extLst>
          </p:cNvPr>
          <p:cNvSpPr>
            <a:spLocks noGrp="1"/>
          </p:cNvSpPr>
          <p:nvPr/>
        </p:nvSpPr>
        <p:spPr>
          <a:xfrm>
            <a:off x="838200" y="2953412"/>
            <a:ext cx="2000100" cy="457200"/>
          </a:xfrm>
          <a:prstGeom prst="rect">
            <a:avLst/>
          </a:prstGeom>
          <a:noFill/>
          <a:ln>
            <a:noFill/>
          </a:ln>
        </p:spPr>
        <p:txBody>
          <a:bodyPr spcFirstLastPara="1" wrap="square" lIns="0" tIns="0" rIns="0" bIns="0" anchor="t">
            <a:noAutofit/>
          </a:bodyPr>
          <a:lstStyle/>
          <a:p>
            <a:pPr>
              <a:defRPr sz="2100" b="0">
                <a:solidFill>
                  <a:srgbClr val="FFFFFF"/>
                </a:solidFill>
                <a:latin typeface="Montserrat"/>
                <a:ea typeface="Montserrat"/>
                <a:cs typeface="Montserrat"/>
              </a:defRPr>
            </a:pPr>
            <a:r>
              <a:rPr sz="2100" b="0">
                <a:solidFill>
                  <a:srgbClr val="FFFFFF"/>
                </a:solidFill>
                <a:latin typeface="Montserrat"/>
                <a:ea typeface="Montserrat"/>
                <a:cs typeface="Montserrat"/>
              </a:rPr>
              <a:t>Receive</a:t>
            </a:r>
          </a:p>
        </p:txBody>
      </p:sp>
      <p:sp>
        <p:nvSpPr>
          <p:cNvPr id="138" name="Google Shape;138;p6">
            <a:extLst>
              <a:ext uri="{FF2B5EF4-FFF2-40B4-BE49-F238E27FC236}">
                <a16:creationId xmlns:a16="http://schemas.microsoft.com/office/drawing/2014/main" id="{1D976952-19C5-4C58-8380-BED01CE43A08}"/>
              </a:ext>
            </a:extLst>
          </p:cNvPr>
          <p:cNvSpPr>
            <a:spLocks noGrp="1"/>
          </p:cNvSpPr>
          <p:nvPr/>
        </p:nvSpPr>
        <p:spPr>
          <a:xfrm>
            <a:off x="838200" y="3424416"/>
            <a:ext cx="2038500" cy="743100"/>
          </a:xfrm>
          <a:prstGeom prst="rect">
            <a:avLst/>
          </a:prstGeom>
          <a:noFill/>
          <a:ln>
            <a:noFill/>
          </a:ln>
        </p:spPr>
        <p:txBody>
          <a:bodyPr spcFirstLastPara="1" wrap="square" lIns="0" tIns="0" rIns="0" bIns="0" anchor="t">
            <a:noAutofit/>
          </a:bodyPr>
          <a:lstStyle/>
          <a:p>
            <a:pPr>
              <a:defRPr sz="1350" b="0">
                <a:solidFill>
                  <a:srgbClr val="E2F1F7"/>
                </a:solidFill>
                <a:latin typeface="Open Sans"/>
                <a:ea typeface="Open Sans"/>
                <a:cs typeface="Open Sans"/>
              </a:defRPr>
            </a:pPr>
            <a:r>
              <a:rPr sz="1350" b="0">
                <a:solidFill>
                  <a:srgbClr val="E2F1F7"/>
                </a:solidFill>
                <a:latin typeface="Open Sans"/>
                <a:ea typeface="Open Sans"/>
                <a:cs typeface="Open Sans"/>
              </a:rPr>
              <a:t>Name the feedback clearly.</a:t>
            </a:r>
          </a:p>
        </p:txBody>
      </p:sp>
      <p:sp>
        <p:nvSpPr>
          <p:cNvPr id="139" name="Google Shape;139;p6">
            <a:extLst>
              <a:ext uri="{FF2B5EF4-FFF2-40B4-BE49-F238E27FC236}">
                <a16:creationId xmlns:a16="http://schemas.microsoft.com/office/drawing/2014/main" id="{1F825F07-2683-42F3-8FE9-D39ED4FCF389}"/>
              </a:ext>
            </a:extLst>
          </p:cNvPr>
          <p:cNvSpPr>
            <a:spLocks noGrp="1"/>
          </p:cNvSpPr>
          <p:nvPr/>
        </p:nvSpPr>
        <p:spPr>
          <a:xfrm>
            <a:off x="3390900" y="2352675"/>
            <a:ext cx="2514600" cy="2190750"/>
          </a:xfrm>
          <a:prstGeom prst="roundRect">
            <a:avLst>
              <a:gd name="adj" fmla="val 9565"/>
            </a:avLst>
          </a:prstGeom>
          <a:solidFill>
            <a:srgbClr val="FFFFFF">
              <a:alpha val="7843"/>
            </a:srgbClr>
          </a:solidFill>
          <a:ln w="9525" cmpd="sng">
            <a:solidFill>
              <a:srgbClr val="FFFFFF">
                <a:alpha val="16078"/>
              </a:srgbClr>
            </a:solidFill>
            <a:prstDash val="solid"/>
            <a:headEnd type="none" w="sm" len="sm"/>
            <a:tailEnd type="none" w="sm" len="sm"/>
          </a:ln>
          <a:effectLst>
            <a:outerShdw blurRad="19050" dist="9525" dir="5400000">
              <a:srgbClr val="000000">
                <a:alpha val="5882"/>
              </a:srgbClr>
            </a:outerShdw>
          </a:effectLst>
        </p:spPr>
        <p:txBody>
          <a:bodyPr spcFirstLastPara="1" wrap="square" lIns="91425" tIns="91425" rIns="91425" bIns="91425" anchor="ctr">
            <a:noAutofit/>
          </a:bodyPr>
          <a:lstStyle/>
          <a:p>
            <a:pPr marL="0" marR="0" lvl="0" indent="0" algn="l">
              <a:spcBef>
                <a:spcPts val="0"/>
              </a:spcBef>
              <a:spcAft>
                <a:spcPts val="0"/>
              </a:spcAft>
              <a:buClr>
                <a:schemeClr val="dk1"/>
              </a:buClr>
              <a:buSzPts val="1800"/>
              <a:buFont typeface="Arial"/>
              <a:buNone/>
            </a:pPr>
            <a:endParaRPr sz="1800">
              <a:solidFill>
                <a:schemeClr val="dk1"/>
              </a:solidFill>
              <a:latin typeface="Arial"/>
              <a:ea typeface="Arial"/>
              <a:cs typeface="Arial"/>
            </a:endParaRPr>
          </a:p>
        </p:txBody>
      </p:sp>
      <p:sp>
        <p:nvSpPr>
          <p:cNvPr id="140" name="Google Shape;140;p6">
            <a:extLst>
              <a:ext uri="{FF2B5EF4-FFF2-40B4-BE49-F238E27FC236}">
                <a16:creationId xmlns:a16="http://schemas.microsoft.com/office/drawing/2014/main" id="{48D7943B-A73C-487D-A3DF-9B2E973324BC}"/>
              </a:ext>
            </a:extLst>
          </p:cNvPr>
          <p:cNvSpPr>
            <a:spLocks noGrp="1"/>
          </p:cNvSpPr>
          <p:nvPr/>
        </p:nvSpPr>
        <p:spPr>
          <a:xfrm>
            <a:off x="3619500" y="2571750"/>
            <a:ext cx="523875" cy="228600"/>
          </a:xfrm>
          <a:prstGeom prst="rect">
            <a:avLst/>
          </a:prstGeom>
          <a:noFill/>
          <a:ln>
            <a:noFill/>
          </a:ln>
        </p:spPr>
        <p:txBody>
          <a:bodyPr spcFirstLastPara="1" wrap="square" lIns="0" tIns="0" rIns="0" bIns="0" anchor="t">
            <a:noAutofit/>
          </a:bodyPr>
          <a:lstStyle/>
          <a:p>
            <a:pPr marL="0" marR="0" lvl="0" indent="0" algn="l">
              <a:lnSpc>
                <a:spcPct val="108000"/>
              </a:lnSpc>
              <a:spcBef>
                <a:spcPts val="0"/>
              </a:spcBef>
              <a:spcAft>
                <a:spcPts val="0"/>
              </a:spcAft>
              <a:buClr>
                <a:srgbClr val="C9EFFF"/>
              </a:buClr>
              <a:buSzPts val="975"/>
              <a:buFont typeface="Montserrat"/>
              <a:buNone/>
            </a:pPr>
            <a:r>
              <a:rPr sz="975" b="1" i="0">
                <a:solidFill>
                  <a:srgbClr val="C9EFFF"/>
                </a:solidFill>
                <a:latin typeface="Montserrat"/>
                <a:ea typeface="Montserrat"/>
                <a:cs typeface="Montserrat"/>
              </a:rPr>
              <a:t>02</a:t>
            </a:r>
            <a:endParaRPr/>
          </a:p>
        </p:txBody>
      </p:sp>
      <p:sp>
        <p:nvSpPr>
          <p:cNvPr id="141" name="Google Shape;141;p6">
            <a:extLst>
              <a:ext uri="{FF2B5EF4-FFF2-40B4-BE49-F238E27FC236}">
                <a16:creationId xmlns:a16="http://schemas.microsoft.com/office/drawing/2014/main" id="{C9212F61-4A3A-4030-B4D5-B11378153576}"/>
              </a:ext>
            </a:extLst>
          </p:cNvPr>
          <p:cNvSpPr>
            <a:spLocks noGrp="1"/>
          </p:cNvSpPr>
          <p:nvPr/>
        </p:nvSpPr>
        <p:spPr>
          <a:xfrm>
            <a:off x="3619500" y="2953412"/>
            <a:ext cx="2000100" cy="457200"/>
          </a:xfrm>
          <a:prstGeom prst="rect">
            <a:avLst/>
          </a:prstGeom>
          <a:noFill/>
          <a:ln>
            <a:noFill/>
          </a:ln>
        </p:spPr>
        <p:txBody>
          <a:bodyPr spcFirstLastPara="1" wrap="square" lIns="0" tIns="0" rIns="0" bIns="0" anchor="t">
            <a:noAutofit/>
          </a:bodyPr>
          <a:lstStyle/>
          <a:p>
            <a:pPr>
              <a:defRPr sz="2100" b="0">
                <a:solidFill>
                  <a:srgbClr val="FFFFFF"/>
                </a:solidFill>
                <a:latin typeface="Montserrat"/>
                <a:ea typeface="Montserrat"/>
                <a:cs typeface="Montserrat"/>
              </a:defRPr>
            </a:pPr>
            <a:r>
              <a:rPr sz="2100" b="0">
                <a:solidFill>
                  <a:srgbClr val="FFFFFF"/>
                </a:solidFill>
                <a:latin typeface="Montserrat"/>
                <a:ea typeface="Montserrat"/>
                <a:cs typeface="Montserrat"/>
              </a:rPr>
              <a:t>Reflect</a:t>
            </a:r>
          </a:p>
        </p:txBody>
      </p:sp>
      <p:sp>
        <p:nvSpPr>
          <p:cNvPr id="142" name="Google Shape;142;p6">
            <a:extLst>
              <a:ext uri="{FF2B5EF4-FFF2-40B4-BE49-F238E27FC236}">
                <a16:creationId xmlns:a16="http://schemas.microsoft.com/office/drawing/2014/main" id="{E02B0965-9163-428C-A55B-A4F7A5F0B3FB}"/>
              </a:ext>
            </a:extLst>
          </p:cNvPr>
          <p:cNvSpPr>
            <a:spLocks noGrp="1"/>
          </p:cNvSpPr>
          <p:nvPr/>
        </p:nvSpPr>
        <p:spPr>
          <a:xfrm>
            <a:off x="3619500" y="3424416"/>
            <a:ext cx="2038500" cy="743100"/>
          </a:xfrm>
          <a:prstGeom prst="rect">
            <a:avLst/>
          </a:prstGeom>
          <a:noFill/>
          <a:ln>
            <a:noFill/>
          </a:ln>
        </p:spPr>
        <p:txBody>
          <a:bodyPr spcFirstLastPara="1" wrap="square" lIns="0" tIns="0" rIns="0" bIns="0" anchor="t">
            <a:noAutofit/>
          </a:bodyPr>
          <a:lstStyle/>
          <a:p>
            <a:pPr>
              <a:defRPr sz="1350" b="0">
                <a:solidFill>
                  <a:srgbClr val="E2F1F7"/>
                </a:solidFill>
                <a:latin typeface="Open Sans"/>
                <a:ea typeface="Open Sans"/>
                <a:cs typeface="Open Sans"/>
              </a:defRPr>
            </a:pPr>
            <a:r>
              <a:rPr sz="1350" b="0">
                <a:solidFill>
                  <a:srgbClr val="E2F1F7"/>
                </a:solidFill>
                <a:latin typeface="Open Sans"/>
                <a:ea typeface="Open Sans"/>
                <a:cs typeface="Open Sans"/>
              </a:rPr>
              <a:t>Explain what you understood.</a:t>
            </a:r>
          </a:p>
        </p:txBody>
      </p:sp>
      <p:sp>
        <p:nvSpPr>
          <p:cNvPr id="143" name="Google Shape;143;p6">
            <a:extLst>
              <a:ext uri="{FF2B5EF4-FFF2-40B4-BE49-F238E27FC236}">
                <a16:creationId xmlns:a16="http://schemas.microsoft.com/office/drawing/2014/main" id="{9AE10AAB-95D5-407B-AE42-BCD7B2976DDF}"/>
              </a:ext>
            </a:extLst>
          </p:cNvPr>
          <p:cNvSpPr>
            <a:spLocks noGrp="1"/>
          </p:cNvSpPr>
          <p:nvPr/>
        </p:nvSpPr>
        <p:spPr>
          <a:xfrm>
            <a:off x="6172200" y="2352675"/>
            <a:ext cx="2514600" cy="2190750"/>
          </a:xfrm>
          <a:prstGeom prst="roundRect">
            <a:avLst>
              <a:gd name="adj" fmla="val 9565"/>
            </a:avLst>
          </a:prstGeom>
          <a:gradFill>
            <a:gsLst>
              <a:gs pos="0">
                <a:srgbClr val="00AEEF"/>
              </a:gs>
              <a:gs pos="100000">
                <a:srgbClr val="54C8F0"/>
              </a:gs>
            </a:gsLst>
            <a:lin ang="8100000" scaled="0"/>
          </a:gradFill>
          <a:ln w="9525" cmpd="sng">
            <a:solidFill>
              <a:srgbClr val="7DDBF6"/>
            </a:solidFill>
            <a:prstDash val="solid"/>
            <a:headEnd type="none" w="sm" len="sm"/>
            <a:tailEnd type="none" w="sm" len="sm"/>
          </a:ln>
          <a:effectLst>
            <a:outerShdw blurRad="171450" dist="57150" dir="5400000">
              <a:srgbClr val="000000">
                <a:alpha val="16078"/>
              </a:srgbClr>
            </a:outerShdw>
          </a:effectLst>
        </p:spPr>
        <p:txBody>
          <a:bodyPr spcFirstLastPara="1" wrap="square" lIns="91425" tIns="91425" rIns="91425" bIns="91425" anchor="ctr">
            <a:noAutofit/>
          </a:bodyPr>
          <a:lstStyle/>
          <a:p>
            <a:pPr marL="0" marR="0" lvl="0" indent="0" algn="l">
              <a:spcBef>
                <a:spcPts val="0"/>
              </a:spcBef>
              <a:spcAft>
                <a:spcPts val="0"/>
              </a:spcAft>
              <a:buClr>
                <a:schemeClr val="dk1"/>
              </a:buClr>
              <a:buSzPts val="1800"/>
              <a:buFont typeface="Arial"/>
              <a:buNone/>
            </a:pPr>
            <a:endParaRPr sz="1800">
              <a:solidFill>
                <a:schemeClr val="dk1"/>
              </a:solidFill>
              <a:latin typeface="Arial"/>
              <a:ea typeface="Arial"/>
              <a:cs typeface="Arial"/>
            </a:endParaRPr>
          </a:p>
        </p:txBody>
      </p:sp>
      <p:sp>
        <p:nvSpPr>
          <p:cNvPr id="144" name="Google Shape;144;p6">
            <a:extLst>
              <a:ext uri="{FF2B5EF4-FFF2-40B4-BE49-F238E27FC236}">
                <a16:creationId xmlns:a16="http://schemas.microsoft.com/office/drawing/2014/main" id="{5410B215-1F0D-4FCC-BB7E-6817811CD3F1}"/>
              </a:ext>
            </a:extLst>
          </p:cNvPr>
          <p:cNvSpPr>
            <a:spLocks noGrp="1"/>
          </p:cNvSpPr>
          <p:nvPr/>
        </p:nvSpPr>
        <p:spPr>
          <a:xfrm>
            <a:off x="6400800" y="2571750"/>
            <a:ext cx="523875" cy="228600"/>
          </a:xfrm>
          <a:prstGeom prst="rect">
            <a:avLst/>
          </a:prstGeom>
          <a:noFill/>
          <a:ln>
            <a:noFill/>
          </a:ln>
        </p:spPr>
        <p:txBody>
          <a:bodyPr spcFirstLastPara="1" wrap="square" lIns="0" tIns="0" rIns="0" bIns="0" anchor="t">
            <a:noAutofit/>
          </a:bodyPr>
          <a:lstStyle/>
          <a:p>
            <a:pPr marL="0" marR="0" lvl="0" indent="0" algn="l">
              <a:lnSpc>
                <a:spcPct val="108000"/>
              </a:lnSpc>
              <a:spcBef>
                <a:spcPts val="0"/>
              </a:spcBef>
              <a:spcAft>
                <a:spcPts val="0"/>
              </a:spcAft>
              <a:buClr>
                <a:srgbClr val="17384C"/>
              </a:buClr>
              <a:buSzPts val="975"/>
              <a:buFont typeface="Montserrat"/>
              <a:buNone/>
            </a:pPr>
            <a:r>
              <a:rPr sz="975" b="1" i="0">
                <a:solidFill>
                  <a:srgbClr val="17384C"/>
                </a:solidFill>
                <a:latin typeface="Montserrat"/>
                <a:ea typeface="Montserrat"/>
                <a:cs typeface="Montserrat"/>
              </a:rPr>
              <a:t>03</a:t>
            </a:r>
            <a:endParaRPr/>
          </a:p>
        </p:txBody>
      </p:sp>
      <p:sp>
        <p:nvSpPr>
          <p:cNvPr id="145" name="Google Shape;145;p6">
            <a:extLst>
              <a:ext uri="{FF2B5EF4-FFF2-40B4-BE49-F238E27FC236}">
                <a16:creationId xmlns:a16="http://schemas.microsoft.com/office/drawing/2014/main" id="{61C03638-AEAA-47AF-964B-43F3BE436669}"/>
              </a:ext>
            </a:extLst>
          </p:cNvPr>
          <p:cNvSpPr>
            <a:spLocks noGrp="1"/>
          </p:cNvSpPr>
          <p:nvPr/>
        </p:nvSpPr>
        <p:spPr>
          <a:xfrm>
            <a:off x="6400800" y="2953412"/>
            <a:ext cx="2000100" cy="457200"/>
          </a:xfrm>
          <a:prstGeom prst="rect">
            <a:avLst/>
          </a:prstGeom>
          <a:noFill/>
          <a:ln>
            <a:noFill/>
          </a:ln>
        </p:spPr>
        <p:txBody>
          <a:bodyPr spcFirstLastPara="1" wrap="square" lIns="0" tIns="0" rIns="0" bIns="0" anchor="t">
            <a:noAutofit/>
          </a:bodyPr>
          <a:lstStyle/>
          <a:p>
            <a:pPr>
              <a:defRPr sz="2100" b="0">
                <a:solidFill>
                  <a:srgbClr val="202830"/>
                </a:solidFill>
                <a:latin typeface="Montserrat"/>
                <a:ea typeface="Montserrat"/>
                <a:cs typeface="Montserrat"/>
              </a:defRPr>
            </a:pPr>
            <a:r>
              <a:rPr sz="2100" b="0">
                <a:solidFill>
                  <a:srgbClr val="202830"/>
                </a:solidFill>
                <a:latin typeface="Montserrat"/>
                <a:ea typeface="Montserrat"/>
                <a:cs typeface="Montserrat"/>
              </a:rPr>
              <a:t>Apply</a:t>
            </a:r>
          </a:p>
        </p:txBody>
      </p:sp>
      <p:sp>
        <p:nvSpPr>
          <p:cNvPr id="146" name="Google Shape;146;p6">
            <a:extLst>
              <a:ext uri="{FF2B5EF4-FFF2-40B4-BE49-F238E27FC236}">
                <a16:creationId xmlns:a16="http://schemas.microsoft.com/office/drawing/2014/main" id="{FD3ADD06-D817-4F11-B3AE-730043856549}"/>
              </a:ext>
            </a:extLst>
          </p:cNvPr>
          <p:cNvSpPr>
            <a:spLocks noGrp="1"/>
          </p:cNvSpPr>
          <p:nvPr/>
        </p:nvSpPr>
        <p:spPr>
          <a:xfrm>
            <a:off x="6400800" y="3424416"/>
            <a:ext cx="2038500" cy="942900"/>
          </a:xfrm>
          <a:prstGeom prst="rect">
            <a:avLst/>
          </a:prstGeom>
          <a:noFill/>
          <a:ln>
            <a:noFill/>
          </a:ln>
        </p:spPr>
        <p:txBody>
          <a:bodyPr spcFirstLastPara="1" wrap="square" lIns="0" tIns="0" rIns="0" bIns="0" anchor="t">
            <a:noAutofit/>
          </a:bodyPr>
          <a:lstStyle/>
          <a:p>
            <a:pPr>
              <a:defRPr sz="1350" b="0">
                <a:solidFill>
                  <a:srgbClr val="202830"/>
                </a:solidFill>
                <a:latin typeface="Open Sans"/>
                <a:ea typeface="Open Sans"/>
                <a:cs typeface="Open Sans"/>
              </a:defRPr>
            </a:pPr>
            <a:r>
              <a:rPr sz="1350" b="0">
                <a:solidFill>
                  <a:srgbClr val="202830"/>
                </a:solidFill>
                <a:latin typeface="Open Sans"/>
                <a:ea typeface="Open Sans"/>
                <a:cs typeface="Open Sans"/>
              </a:rPr>
              <a:t>Show what you changed at the next safe opportunity.</a:t>
            </a:r>
          </a:p>
        </p:txBody>
      </p:sp>
      <p:sp>
        <p:nvSpPr>
          <p:cNvPr id="147" name="Google Shape;147;p6">
            <a:extLst>
              <a:ext uri="{FF2B5EF4-FFF2-40B4-BE49-F238E27FC236}">
                <a16:creationId xmlns:a16="http://schemas.microsoft.com/office/drawing/2014/main" id="{A0D34AB5-84F6-4F7C-ACF5-0A258566DCB9}"/>
              </a:ext>
            </a:extLst>
          </p:cNvPr>
          <p:cNvSpPr>
            <a:spLocks noGrp="1"/>
          </p:cNvSpPr>
          <p:nvPr/>
        </p:nvSpPr>
        <p:spPr>
          <a:xfrm>
            <a:off x="8953500" y="2352675"/>
            <a:ext cx="2514600" cy="2190750"/>
          </a:xfrm>
          <a:prstGeom prst="roundRect">
            <a:avLst>
              <a:gd name="adj" fmla="val 9565"/>
            </a:avLst>
          </a:prstGeom>
          <a:solidFill>
            <a:srgbClr val="FFFFFF">
              <a:alpha val="7843"/>
            </a:srgbClr>
          </a:solidFill>
          <a:ln w="9525" cmpd="sng">
            <a:solidFill>
              <a:srgbClr val="FFFFFF">
                <a:alpha val="16078"/>
              </a:srgbClr>
            </a:solidFill>
            <a:prstDash val="solid"/>
            <a:headEnd type="none" w="sm" len="sm"/>
            <a:tailEnd type="none" w="sm" len="sm"/>
          </a:ln>
          <a:effectLst>
            <a:outerShdw blurRad="19050" dist="9525" dir="5400000">
              <a:srgbClr val="000000">
                <a:alpha val="5882"/>
              </a:srgbClr>
            </a:outerShdw>
          </a:effectLst>
        </p:spPr>
        <p:txBody>
          <a:bodyPr spcFirstLastPara="1" wrap="square" lIns="91425" tIns="91425" rIns="91425" bIns="91425" anchor="ctr">
            <a:noAutofit/>
          </a:bodyPr>
          <a:lstStyle/>
          <a:p>
            <a:pPr marL="0" marR="0" lvl="0" indent="0" algn="l">
              <a:spcBef>
                <a:spcPts val="0"/>
              </a:spcBef>
              <a:spcAft>
                <a:spcPts val="0"/>
              </a:spcAft>
              <a:buClr>
                <a:schemeClr val="dk1"/>
              </a:buClr>
              <a:buSzPts val="1800"/>
              <a:buFont typeface="Arial"/>
              <a:buNone/>
            </a:pPr>
            <a:endParaRPr sz="1800">
              <a:solidFill>
                <a:schemeClr val="dk1"/>
              </a:solidFill>
              <a:latin typeface="Arial"/>
              <a:ea typeface="Arial"/>
              <a:cs typeface="Arial"/>
            </a:endParaRPr>
          </a:p>
        </p:txBody>
      </p:sp>
      <p:sp>
        <p:nvSpPr>
          <p:cNvPr id="148" name="Google Shape;148;p6">
            <a:extLst>
              <a:ext uri="{FF2B5EF4-FFF2-40B4-BE49-F238E27FC236}">
                <a16:creationId xmlns:a16="http://schemas.microsoft.com/office/drawing/2014/main" id="{C93A739E-0CA0-42B4-AAEF-5B1396CE2BB0}"/>
              </a:ext>
            </a:extLst>
          </p:cNvPr>
          <p:cNvSpPr>
            <a:spLocks noGrp="1"/>
          </p:cNvSpPr>
          <p:nvPr/>
        </p:nvSpPr>
        <p:spPr>
          <a:xfrm>
            <a:off x="9182100" y="2571750"/>
            <a:ext cx="523875" cy="228600"/>
          </a:xfrm>
          <a:prstGeom prst="rect">
            <a:avLst/>
          </a:prstGeom>
          <a:noFill/>
          <a:ln>
            <a:noFill/>
          </a:ln>
        </p:spPr>
        <p:txBody>
          <a:bodyPr spcFirstLastPara="1" wrap="square" lIns="0" tIns="0" rIns="0" bIns="0" anchor="t">
            <a:noAutofit/>
          </a:bodyPr>
          <a:lstStyle/>
          <a:p>
            <a:pPr marL="0" marR="0" lvl="0" indent="0" algn="l">
              <a:lnSpc>
                <a:spcPct val="108000"/>
              </a:lnSpc>
              <a:spcBef>
                <a:spcPts val="0"/>
              </a:spcBef>
              <a:spcAft>
                <a:spcPts val="0"/>
              </a:spcAft>
              <a:buClr>
                <a:srgbClr val="C9EFFF"/>
              </a:buClr>
              <a:buSzPts val="975"/>
              <a:buFont typeface="Montserrat"/>
              <a:buNone/>
            </a:pPr>
            <a:r>
              <a:rPr sz="975" b="1" i="0">
                <a:solidFill>
                  <a:srgbClr val="C9EFFF"/>
                </a:solidFill>
                <a:latin typeface="Montserrat"/>
                <a:ea typeface="Montserrat"/>
                <a:cs typeface="Montserrat"/>
              </a:rPr>
              <a:t>04</a:t>
            </a:r>
            <a:endParaRPr/>
          </a:p>
        </p:txBody>
      </p:sp>
      <p:sp>
        <p:nvSpPr>
          <p:cNvPr id="149" name="Google Shape;149;p6">
            <a:extLst>
              <a:ext uri="{FF2B5EF4-FFF2-40B4-BE49-F238E27FC236}">
                <a16:creationId xmlns:a16="http://schemas.microsoft.com/office/drawing/2014/main" id="{AF6B6E06-295C-41FB-B819-4D9EFB617341}"/>
              </a:ext>
            </a:extLst>
          </p:cNvPr>
          <p:cNvSpPr>
            <a:spLocks noGrp="1"/>
          </p:cNvSpPr>
          <p:nvPr/>
        </p:nvSpPr>
        <p:spPr>
          <a:xfrm>
            <a:off x="9182100" y="2953412"/>
            <a:ext cx="2000100" cy="457200"/>
          </a:xfrm>
          <a:prstGeom prst="rect">
            <a:avLst/>
          </a:prstGeom>
          <a:noFill/>
          <a:ln>
            <a:noFill/>
          </a:ln>
        </p:spPr>
        <p:txBody>
          <a:bodyPr spcFirstLastPara="1" wrap="square" lIns="0" tIns="0" rIns="0" bIns="0" anchor="t">
            <a:noAutofit/>
          </a:bodyPr>
          <a:lstStyle/>
          <a:p>
            <a:pPr>
              <a:defRPr sz="2100" b="0">
                <a:solidFill>
                  <a:srgbClr val="FFFFFF"/>
                </a:solidFill>
                <a:latin typeface="Montserrat"/>
                <a:ea typeface="Montserrat"/>
                <a:cs typeface="Montserrat"/>
              </a:defRPr>
            </a:pPr>
            <a:r>
              <a:rPr sz="2100" b="0">
                <a:solidFill>
                  <a:srgbClr val="FFFFFF"/>
                </a:solidFill>
                <a:latin typeface="Montserrat"/>
                <a:ea typeface="Montserrat"/>
                <a:cs typeface="Montserrat"/>
              </a:rPr>
              <a:t>Verify</a:t>
            </a:r>
          </a:p>
        </p:txBody>
      </p:sp>
      <p:sp>
        <p:nvSpPr>
          <p:cNvPr id="150" name="Google Shape;150;p6">
            <a:extLst>
              <a:ext uri="{FF2B5EF4-FFF2-40B4-BE49-F238E27FC236}">
                <a16:creationId xmlns:a16="http://schemas.microsoft.com/office/drawing/2014/main" id="{571A950E-FDB0-4881-805E-8B51327B905F}"/>
              </a:ext>
            </a:extLst>
          </p:cNvPr>
          <p:cNvSpPr>
            <a:spLocks noGrp="1"/>
          </p:cNvSpPr>
          <p:nvPr/>
        </p:nvSpPr>
        <p:spPr>
          <a:xfrm>
            <a:off x="9182100" y="3424416"/>
            <a:ext cx="2038500" cy="743100"/>
          </a:xfrm>
          <a:prstGeom prst="rect">
            <a:avLst/>
          </a:prstGeom>
          <a:noFill/>
          <a:ln>
            <a:noFill/>
          </a:ln>
        </p:spPr>
        <p:txBody>
          <a:bodyPr spcFirstLastPara="1" wrap="square" lIns="0" tIns="0" rIns="0" bIns="0" anchor="t">
            <a:noAutofit/>
          </a:bodyPr>
          <a:lstStyle/>
          <a:p>
            <a:pPr>
              <a:defRPr sz="1350" b="0">
                <a:solidFill>
                  <a:srgbClr val="E2F1F7"/>
                </a:solidFill>
                <a:latin typeface="Open Sans"/>
                <a:ea typeface="Open Sans"/>
                <a:cs typeface="Open Sans"/>
              </a:defRPr>
            </a:pPr>
            <a:r>
              <a:rPr sz="1350" b="0">
                <a:solidFill>
                  <a:srgbClr val="E2F1F7"/>
                </a:solidFill>
                <a:latin typeface="Open Sans"/>
                <a:ea typeface="Open Sans"/>
                <a:cs typeface="Open Sans"/>
              </a:rPr>
              <a:t>Describe the result and how you kept the change.</a:t>
            </a:r>
          </a:p>
        </p:txBody>
      </p:sp>
      <p:sp>
        <p:nvSpPr>
          <p:cNvPr id="151" name="Google Shape;151;p6">
            <a:extLst>
              <a:ext uri="{FF2B5EF4-FFF2-40B4-BE49-F238E27FC236}">
                <a16:creationId xmlns:a16="http://schemas.microsoft.com/office/drawing/2014/main" id="{195F703E-AA12-43AA-914E-25CF38756A2B}"/>
              </a:ext>
            </a:extLst>
          </p:cNvPr>
          <p:cNvSpPr>
            <a:spLocks noGrp="1"/>
          </p:cNvSpPr>
          <p:nvPr/>
        </p:nvSpPr>
        <p:spPr>
          <a:xfrm>
            <a:off x="1352550" y="5076825"/>
            <a:ext cx="9486900" cy="685800"/>
          </a:xfrm>
          <a:prstGeom prst="rect">
            <a:avLst/>
          </a:prstGeom>
          <a:noFill/>
          <a:ln>
            <a:noFill/>
          </a:ln>
        </p:spPr>
        <p:txBody>
          <a:bodyPr spcFirstLastPara="1" wrap="square" lIns="0" tIns="0" rIns="0" bIns="0" anchor="t">
            <a:noAutofit/>
          </a:bodyPr>
          <a:lstStyle/>
          <a:p>
            <a:pPr algn="ctr">
              <a:defRPr sz="1500" b="0" i="1">
                <a:solidFill>
                  <a:srgbClr val="FFFFFF"/>
                </a:solidFill>
                <a:latin typeface="Open Sans"/>
                <a:ea typeface="Open Sans"/>
                <a:cs typeface="Open Sans"/>
              </a:defRPr>
            </a:pPr>
            <a:r>
              <a:rPr sz="1500" b="0" i="1">
                <a:solidFill>
                  <a:srgbClr val="FFFFFF"/>
                </a:solidFill>
                <a:latin typeface="Open Sans"/>
                <a:ea typeface="Open Sans"/>
                <a:cs typeface="Open Sans"/>
              </a:rPr>
              <a:t>“Do not just say you welcome feedback. Bring an example that proves you used it.”</a:t>
            </a:r>
          </a:p>
        </p:txBody>
      </p:sp>
      <p:pic>
        <p:nvPicPr>
          <p:cNvPr id="2" name="Slide 6.mp3">
            <a:hlinkClick r:id="" action="ppaction://media"/>
            <a:extLst>
              <a:ext uri="{FF2B5EF4-FFF2-40B4-BE49-F238E27FC236}">
                <a16:creationId xmlns:a16="http://schemas.microsoft.com/office/drawing/2014/main" id="{CCFA6F10-0A43-215A-79E3-63753FB95ED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1999731912"/>
      </p:ext>
    </p:extLst>
  </p:cSld>
  <p:clrMapOvr>
    <a:masterClrMapping/>
  </p:clrMapOvr>
  <mc:AlternateContent xmlns:mc="http://schemas.openxmlformats.org/markup-compatibility/2006">
    <mc:Choice xmlns:p14="http://schemas.microsoft.com/office/powerpoint/2010/main" Requires="p14">
      <p:transition spd="med" p14:dur="600" advTm="75600">
        <p:fade/>
      </p:transition>
    </mc:Choice>
    <mc:Fallback>
      <p:transition spd="med" advTm="756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457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F3F9FC"/>
            </a:gs>
          </a:gsLst>
          <a:lin ang="8100000" scaled="0"/>
        </a:gradFill>
        <a:effectLst/>
      </p:bgPr>
    </p:bg>
    <p:spTree>
      <p:nvGrpSpPr>
        <p:cNvPr id="1" name=""/>
        <p:cNvGrpSpPr/>
        <p:nvPr/>
      </p:nvGrpSpPr>
      <p:grpSpPr>
        <a:xfrm>
          <a:off x="0" y="0"/>
          <a:ext cx="0" cy="0"/>
          <a:chOff x="0" y="0"/>
          <a:chExt cx="0" cy="0"/>
        </a:xfrm>
      </p:grpSpPr>
      <p:sp>
        <p:nvSpPr>
          <p:cNvPr id="157" name="Google Shape;157;p5">
            <a:extLst>
              <a:ext uri="{FF2B5EF4-FFF2-40B4-BE49-F238E27FC236}">
                <a16:creationId xmlns:a16="http://schemas.microsoft.com/office/drawing/2014/main" id="{264E00E6-F5CC-48FB-B54D-6D4BDE93EA66}"/>
              </a:ext>
            </a:extLst>
          </p:cNvPr>
          <p:cNvSpPr>
            <a:spLocks noGrp="1"/>
          </p:cNvSpPr>
          <p:nvPr/>
        </p:nvSpPr>
        <p:spPr>
          <a:xfrm>
            <a:off x="609600" y="457200"/>
            <a:ext cx="47625" cy="171450"/>
          </a:xfrm>
          <a:prstGeom prst="roundRect">
            <a:avLst>
              <a:gd name="adj" fmla="val 50000"/>
            </a:avLst>
          </a:prstGeom>
          <a:solidFill>
            <a:srgbClr val="00AEEF"/>
          </a:solidFill>
          <a:ln>
            <a:noFill/>
          </a:ln>
        </p:spPr>
        <p:txBody>
          <a:bodyPr spcFirstLastPara="1" wrap="square" lIns="91425" tIns="91425" rIns="91425" bIns="91425" anchor="ctr">
            <a:noAutofit/>
          </a:bodyPr>
          <a:lstStyle/>
          <a:p>
            <a:pPr marL="0" marR="0" lvl="0" indent="0" algn="l">
              <a:spcBef>
                <a:spcPts val="0"/>
              </a:spcBef>
              <a:spcAft>
                <a:spcPts val="0"/>
              </a:spcAft>
              <a:buClr>
                <a:schemeClr val="dk1"/>
              </a:buClr>
              <a:buSzPts val="1800"/>
              <a:buFont typeface="Arial"/>
              <a:buNone/>
            </a:pPr>
            <a:endParaRPr sz="1800">
              <a:solidFill>
                <a:schemeClr val="dk1"/>
              </a:solidFill>
              <a:latin typeface="Arial"/>
              <a:ea typeface="Arial"/>
              <a:cs typeface="Arial"/>
            </a:endParaRPr>
          </a:p>
        </p:txBody>
      </p:sp>
      <p:sp>
        <p:nvSpPr>
          <p:cNvPr id="158" name="Google Shape;158;p5">
            <a:extLst>
              <a:ext uri="{FF2B5EF4-FFF2-40B4-BE49-F238E27FC236}">
                <a16:creationId xmlns:a16="http://schemas.microsoft.com/office/drawing/2014/main" id="{F38F0541-E10D-43BD-9CF1-B88DB26BC9E8}"/>
              </a:ext>
            </a:extLst>
          </p:cNvPr>
          <p:cNvSpPr>
            <a:spLocks noGrp="1"/>
          </p:cNvSpPr>
          <p:nvPr/>
        </p:nvSpPr>
        <p:spPr>
          <a:xfrm>
            <a:off x="762000" y="447675"/>
            <a:ext cx="5143500" cy="228600"/>
          </a:xfrm>
          <a:prstGeom prst="rect">
            <a:avLst/>
          </a:prstGeom>
          <a:noFill/>
          <a:ln>
            <a:noFill/>
          </a:ln>
        </p:spPr>
        <p:txBody>
          <a:bodyPr spcFirstLastPara="1" wrap="square" lIns="0" tIns="0" rIns="0" bIns="0" anchor="t">
            <a:noAutofit/>
          </a:bodyPr>
          <a:lstStyle/>
          <a:p>
            <a:pPr>
              <a:defRPr sz="975" b="1">
                <a:solidFill>
                  <a:srgbClr val="00A5DF"/>
                </a:solidFill>
                <a:latin typeface="Montserrat"/>
                <a:ea typeface="Montserrat"/>
                <a:cs typeface="Montserrat"/>
              </a:defRPr>
            </a:pPr>
            <a:r>
              <a:rPr sz="975" b="1">
                <a:solidFill>
                  <a:srgbClr val="00A5DF"/>
                </a:solidFill>
                <a:latin typeface="Montserrat"/>
                <a:ea typeface="Montserrat"/>
                <a:cs typeface="Montserrat"/>
              </a:rPr>
              <a:t>TEAM</a:t>
            </a:r>
          </a:p>
        </p:txBody>
      </p:sp>
      <p:sp>
        <p:nvSpPr>
          <p:cNvPr id="159" name="Google Shape;159;p5">
            <a:extLst>
              <a:ext uri="{FF2B5EF4-FFF2-40B4-BE49-F238E27FC236}">
                <a16:creationId xmlns:a16="http://schemas.microsoft.com/office/drawing/2014/main" id="{6C2F6DAD-2F80-44FD-B23B-5543C0F44D8C}"/>
              </a:ext>
            </a:extLst>
          </p:cNvPr>
          <p:cNvSpPr>
            <a:spLocks noGrp="1"/>
          </p:cNvSpPr>
          <p:nvPr/>
        </p:nvSpPr>
        <p:spPr>
          <a:xfrm>
            <a:off x="609600" y="790575"/>
            <a:ext cx="10972800" cy="552450"/>
          </a:xfrm>
          <a:prstGeom prst="rect">
            <a:avLst/>
          </a:prstGeom>
          <a:noFill/>
          <a:ln>
            <a:noFill/>
          </a:ln>
        </p:spPr>
        <p:txBody>
          <a:bodyPr spcFirstLastPara="1" wrap="square" lIns="0" tIns="0" rIns="0" bIns="0" anchor="t">
            <a:noAutofit/>
          </a:bodyPr>
          <a:lstStyle/>
          <a:p>
            <a:pPr>
              <a:defRPr sz="3150" b="0">
                <a:solidFill>
                  <a:srgbClr val="202830"/>
                </a:solidFill>
                <a:latin typeface="Montserrat SemiBold"/>
                <a:ea typeface="Montserrat SemiBold"/>
                <a:cs typeface="Montserrat SemiBold"/>
              </a:defRPr>
            </a:pPr>
            <a:r>
              <a:rPr sz="3150" b="0">
                <a:solidFill>
                  <a:srgbClr val="202830"/>
                </a:solidFill>
                <a:latin typeface="Montserrat SemiBold"/>
                <a:ea typeface="Montserrat SemiBold"/>
                <a:cs typeface="Montserrat SemiBold"/>
              </a:rPr>
              <a:t>Show how you make the team safer and stronger</a:t>
            </a:r>
          </a:p>
        </p:txBody>
      </p:sp>
      <p:sp>
        <p:nvSpPr>
          <p:cNvPr id="160" name="Google Shape;160;p5">
            <a:extLst>
              <a:ext uri="{FF2B5EF4-FFF2-40B4-BE49-F238E27FC236}">
                <a16:creationId xmlns:a16="http://schemas.microsoft.com/office/drawing/2014/main" id="{51E496A5-7723-4810-BB12-E61B06FB2F66}"/>
              </a:ext>
            </a:extLst>
          </p:cNvPr>
          <p:cNvSpPr>
            <a:spLocks noGrp="1"/>
          </p:cNvSpPr>
          <p:nvPr/>
        </p:nvSpPr>
        <p:spPr>
          <a:xfrm>
            <a:off x="609600" y="1428750"/>
            <a:ext cx="10972800" cy="323850"/>
          </a:xfrm>
          <a:prstGeom prst="rect">
            <a:avLst/>
          </a:prstGeom>
          <a:noFill/>
          <a:ln>
            <a:noFill/>
          </a:ln>
        </p:spPr>
        <p:txBody>
          <a:bodyPr spcFirstLastPara="1" wrap="square" lIns="0" tIns="0" rIns="0" bIns="0" anchor="t">
            <a:noAutofit/>
          </a:bodyPr>
          <a:lstStyle/>
          <a:p>
            <a:pPr>
              <a:defRPr sz="1500" b="0">
                <a:solidFill>
                  <a:srgbClr val="667582"/>
                </a:solidFill>
                <a:latin typeface="Open Sans"/>
                <a:ea typeface="Open Sans"/>
                <a:cs typeface="Open Sans"/>
              </a:defRPr>
            </a:pPr>
            <a:r>
              <a:rPr sz="1500" b="0">
                <a:solidFill>
                  <a:srgbClr val="667582"/>
                </a:solidFill>
                <a:latin typeface="Open Sans"/>
                <a:ea typeface="Open Sans"/>
                <a:cs typeface="Open Sans"/>
              </a:rPr>
              <a:t>We look for communication, follow-through and contribution—not performance in isolation.</a:t>
            </a:r>
          </a:p>
        </p:txBody>
      </p:sp>
      <p:sp>
        <p:nvSpPr>
          <p:cNvPr id="161" name="Google Shape;161;p5">
            <a:extLst>
              <a:ext uri="{FF2B5EF4-FFF2-40B4-BE49-F238E27FC236}">
                <a16:creationId xmlns:a16="http://schemas.microsoft.com/office/drawing/2014/main" id="{D7E8F873-9F90-4C28-8751-DD6DBA6AC2E6}"/>
              </a:ext>
            </a:extLst>
          </p:cNvPr>
          <p:cNvSpPr>
            <a:spLocks noGrp="1"/>
          </p:cNvSpPr>
          <p:nvPr/>
        </p:nvSpPr>
        <p:spPr>
          <a:xfrm>
            <a:off x="609600" y="6486525"/>
            <a:ext cx="4476750" cy="190500"/>
          </a:xfrm>
          <a:prstGeom prst="rect">
            <a:avLst/>
          </a:prstGeom>
          <a:noFill/>
          <a:ln>
            <a:noFill/>
          </a:ln>
        </p:spPr>
        <p:txBody>
          <a:bodyPr spcFirstLastPara="1" wrap="square" lIns="0" tIns="0" rIns="0" bIns="0" anchor="t">
            <a:noAutofit/>
          </a:bodyPr>
          <a:lstStyle/>
          <a:p>
            <a:pPr>
              <a:defRPr sz="825" b="0">
                <a:solidFill>
                  <a:srgbClr val="667582"/>
                </a:solidFill>
                <a:latin typeface="Montserrat SemiBold"/>
                <a:ea typeface="Montserrat SemiBold"/>
                <a:cs typeface="Montserrat SemiBold"/>
              </a:defRPr>
            </a:pPr>
            <a:r>
              <a:rPr sz="825" b="0">
                <a:solidFill>
                  <a:srgbClr val="667582"/>
                </a:solidFill>
                <a:latin typeface="Montserrat SemiBold"/>
                <a:ea typeface="Montserrat SemiBold"/>
                <a:cs typeface="Montserrat SemiBold"/>
              </a:rPr>
              <a:t>CLINICS GRP  /  GPY1 INTERVIEW GUIDE</a:t>
            </a:r>
          </a:p>
        </p:txBody>
      </p:sp>
      <p:sp>
        <p:nvSpPr>
          <p:cNvPr id="162" name="Google Shape;162;p5">
            <a:extLst>
              <a:ext uri="{FF2B5EF4-FFF2-40B4-BE49-F238E27FC236}">
                <a16:creationId xmlns:a16="http://schemas.microsoft.com/office/drawing/2014/main" id="{F640EBF9-981C-4D14-8ADA-014EACA5B325}"/>
              </a:ext>
            </a:extLst>
          </p:cNvPr>
          <p:cNvSpPr>
            <a:spLocks noGrp="1"/>
          </p:cNvSpPr>
          <p:nvPr/>
        </p:nvSpPr>
        <p:spPr>
          <a:xfrm>
            <a:off x="11334750" y="6457950"/>
            <a:ext cx="342900" cy="209550"/>
          </a:xfrm>
          <a:prstGeom prst="rect">
            <a:avLst/>
          </a:prstGeom>
          <a:noFill/>
          <a:ln>
            <a:noFill/>
          </a:ln>
        </p:spPr>
        <p:txBody>
          <a:bodyPr spcFirstLastPara="1" wrap="square" lIns="0" tIns="0" rIns="0" bIns="0" anchor="t">
            <a:noAutofit/>
          </a:bodyPr>
          <a:lstStyle/>
          <a:p>
            <a:pPr algn="r">
              <a:defRPr sz="900" b="0">
                <a:solidFill>
                  <a:srgbClr val="667582"/>
                </a:solidFill>
                <a:latin typeface="Montserrat SemiBold"/>
                <a:ea typeface="Montserrat SemiBold"/>
                <a:cs typeface="Montserrat SemiBold"/>
              </a:defRPr>
            </a:pPr>
            <a:r>
              <a:rPr sz="900" b="0">
                <a:solidFill>
                  <a:srgbClr val="667582"/>
                </a:solidFill>
                <a:latin typeface="Montserrat SemiBold"/>
                <a:ea typeface="Montserrat SemiBold"/>
                <a:cs typeface="Montserrat SemiBold"/>
              </a:rPr>
              <a:t>07</a:t>
            </a:r>
          </a:p>
        </p:txBody>
      </p:sp>
      <p:sp>
        <p:nvSpPr>
          <p:cNvPr id="163" name="Google Shape;163;p5">
            <a:extLst>
              <a:ext uri="{FF2B5EF4-FFF2-40B4-BE49-F238E27FC236}">
                <a16:creationId xmlns:a16="http://schemas.microsoft.com/office/drawing/2014/main" id="{F557871C-F3BF-4FEC-9B68-26913C667283}"/>
              </a:ext>
            </a:extLst>
          </p:cNvPr>
          <p:cNvSpPr>
            <a:spLocks noGrp="1"/>
          </p:cNvSpPr>
          <p:nvPr/>
        </p:nvSpPr>
        <p:spPr>
          <a:xfrm>
            <a:off x="609600" y="6343650"/>
            <a:ext cx="11068050" cy="9525"/>
          </a:xfrm>
          <a:prstGeom prst="rect">
            <a:avLst/>
          </a:prstGeom>
          <a:solidFill>
            <a:srgbClr val="C8D9E6"/>
          </a:solidFill>
          <a:ln>
            <a:noFill/>
          </a:ln>
        </p:spPr>
        <p:txBody>
          <a:bodyPr spcFirstLastPara="1" wrap="square" lIns="91425" tIns="91425" rIns="91425" bIns="91425" anchor="ctr">
            <a:noAutofit/>
          </a:bodyPr>
          <a:lstStyle/>
          <a:p>
            <a:pPr marL="0" marR="0" lvl="0" indent="0" algn="l">
              <a:spcBef>
                <a:spcPts val="0"/>
              </a:spcBef>
              <a:spcAft>
                <a:spcPts val="0"/>
              </a:spcAft>
              <a:buClr>
                <a:schemeClr val="dk1"/>
              </a:buClr>
              <a:buSzPts val="1800"/>
              <a:buFont typeface="Arial"/>
              <a:buNone/>
            </a:pPr>
            <a:endParaRPr sz="1800">
              <a:solidFill>
                <a:schemeClr val="dk1"/>
              </a:solidFill>
              <a:latin typeface="Arial"/>
              <a:ea typeface="Arial"/>
              <a:cs typeface="Arial"/>
            </a:endParaRPr>
          </a:p>
        </p:txBody>
      </p:sp>
      <p:pic>
        <p:nvPicPr>
          <p:cNvPr id="183" name="Google Shape;164;p5"/>
          <p:cNvPicPr>
            <a:picLocks noChangeAspect="1"/>
          </p:cNvPicPr>
          <p:nvPr/>
        </p:nvPicPr>
        <p:blipFill rotWithShape="1">
          <a:blip r:embed="rId5">
            <a:alphaModFix/>
          </a:blip>
          <a:srcRect/>
          <a:stretch/>
        </p:blipFill>
        <p:spPr>
          <a:xfrm>
            <a:off x="9582150" y="343477"/>
            <a:ext cx="2000250" cy="360795"/>
          </a:xfrm>
          <a:prstGeom prst="rect">
            <a:avLst/>
          </a:prstGeom>
          <a:ln>
            <a:noFill/>
          </a:ln>
        </p:spPr>
      </p:pic>
      <p:pic>
        <p:nvPicPr>
          <p:cNvPr id="184" name="Google Shape;165;p5"/>
          <p:cNvPicPr>
            <a:picLocks noChangeAspect="1"/>
          </p:cNvPicPr>
          <p:nvPr/>
        </p:nvPicPr>
        <p:blipFill rotWithShape="1">
          <a:blip r:embed="rId6">
            <a:alphaModFix/>
          </a:blip>
          <a:srcRect t="4603" b="4603"/>
          <a:stretch>
            <a:fillRect/>
          </a:stretch>
        </p:blipFill>
        <p:spPr>
          <a:xfrm>
            <a:off x="6909400" y="2463767"/>
            <a:ext cx="4905000" cy="3333900"/>
          </a:xfrm>
          <a:prstGeom prst="roundRect">
            <a:avLst/>
          </a:prstGeom>
          <a:ln>
            <a:noFill/>
          </a:ln>
        </p:spPr>
      </p:pic>
      <p:sp>
        <p:nvSpPr>
          <p:cNvPr id="166" name="Google Shape;166;p5">
            <a:extLst>
              <a:ext uri="{FF2B5EF4-FFF2-40B4-BE49-F238E27FC236}">
                <a16:creationId xmlns:a16="http://schemas.microsoft.com/office/drawing/2014/main" id="{93DE8F68-B0EB-4EA3-AB79-51F1BA30721D}"/>
              </a:ext>
            </a:extLst>
          </p:cNvPr>
          <p:cNvSpPr>
            <a:spLocks noGrp="1"/>
          </p:cNvSpPr>
          <p:nvPr/>
        </p:nvSpPr>
        <p:spPr>
          <a:xfrm>
            <a:off x="609600" y="2024139"/>
            <a:ext cx="2476500" cy="266700"/>
          </a:xfrm>
          <a:prstGeom prst="rect">
            <a:avLst/>
          </a:prstGeom>
          <a:noFill/>
          <a:ln>
            <a:noFill/>
          </a:ln>
        </p:spPr>
        <p:txBody>
          <a:bodyPr spcFirstLastPara="1" wrap="square" lIns="0" tIns="0" rIns="0" bIns="0" anchor="t">
            <a:noAutofit/>
          </a:bodyPr>
          <a:lstStyle/>
          <a:p>
            <a:pPr>
              <a:defRPr sz="1050" b="1">
                <a:solidFill>
                  <a:srgbClr val="00A5DF"/>
                </a:solidFill>
                <a:latin typeface="Montserrat SemiBold"/>
                <a:ea typeface="Montserrat SemiBold"/>
                <a:cs typeface="Montserrat SemiBold"/>
              </a:defRPr>
            </a:pPr>
            <a:r>
              <a:rPr sz="1050" b="1">
                <a:solidFill>
                  <a:srgbClr val="00A5DF"/>
                </a:solidFill>
                <a:latin typeface="Montserrat SemiBold"/>
                <a:ea typeface="Montserrat SemiBold"/>
                <a:cs typeface="Montserrat SemiBold"/>
              </a:rPr>
              <a:t>COMMUNICATE</a:t>
            </a:r>
          </a:p>
        </p:txBody>
      </p:sp>
      <p:sp>
        <p:nvSpPr>
          <p:cNvPr id="167" name="Google Shape;167;p5">
            <a:extLst>
              <a:ext uri="{FF2B5EF4-FFF2-40B4-BE49-F238E27FC236}">
                <a16:creationId xmlns:a16="http://schemas.microsoft.com/office/drawing/2014/main" id="{D40F8A12-FC97-4DE0-957E-59DF1B55EB5D}"/>
              </a:ext>
            </a:extLst>
          </p:cNvPr>
          <p:cNvSpPr>
            <a:spLocks noGrp="1"/>
          </p:cNvSpPr>
          <p:nvPr/>
        </p:nvSpPr>
        <p:spPr>
          <a:xfrm>
            <a:off x="609600" y="2287019"/>
            <a:ext cx="5905500" cy="904800"/>
          </a:xfrm>
          <a:prstGeom prst="rect">
            <a:avLst/>
          </a:prstGeom>
          <a:noFill/>
          <a:ln>
            <a:noFill/>
          </a:ln>
        </p:spPr>
        <p:txBody>
          <a:bodyPr spcFirstLastPara="1" wrap="square" lIns="0" tIns="0" rIns="0" bIns="0" anchor="t">
            <a:noAutofit/>
          </a:bodyPr>
          <a:lstStyle/>
          <a:p>
            <a:pPr>
              <a:lnSpc>
                <a:spcPct val="122000"/>
              </a:lnSpc>
              <a:buNone/>
              <a:defRPr sz="1950" b="0">
                <a:solidFill>
                  <a:srgbClr val="202830"/>
                </a:solidFill>
                <a:latin typeface="Montserrat"/>
                <a:ea typeface="Montserrat"/>
                <a:cs typeface="Montserrat"/>
              </a:defRPr>
            </a:pPr>
            <a:r>
              <a:rPr sz="1950" b="0">
                <a:solidFill>
                  <a:srgbClr val="202830"/>
                </a:solidFill>
                <a:latin typeface="Montserrat"/>
                <a:ea typeface="Montserrat"/>
                <a:cs typeface="Montserrat"/>
              </a:rPr>
              <a:t>Listen first. Explain clearly.
Raise concerns early.</a:t>
            </a:r>
          </a:p>
        </p:txBody>
      </p:sp>
      <p:sp>
        <p:nvSpPr>
          <p:cNvPr id="168" name="Google Shape;168;p5">
            <a:extLst>
              <a:ext uri="{FF2B5EF4-FFF2-40B4-BE49-F238E27FC236}">
                <a16:creationId xmlns:a16="http://schemas.microsoft.com/office/drawing/2014/main" id="{65526392-F6C2-433B-B959-071C28BB72B9}"/>
              </a:ext>
            </a:extLst>
          </p:cNvPr>
          <p:cNvSpPr>
            <a:spLocks noGrp="1"/>
          </p:cNvSpPr>
          <p:nvPr/>
        </p:nvSpPr>
        <p:spPr>
          <a:xfrm>
            <a:off x="609600" y="3231114"/>
            <a:ext cx="5905500" cy="9600"/>
          </a:xfrm>
          <a:prstGeom prst="rect">
            <a:avLst/>
          </a:prstGeom>
          <a:solidFill>
            <a:srgbClr val="C8D9E6"/>
          </a:solidFill>
          <a:ln>
            <a:noFill/>
          </a:ln>
        </p:spPr>
        <p:txBody>
          <a:bodyPr spcFirstLastPara="1" wrap="square" lIns="91425" tIns="91425" rIns="91425" bIns="91425" anchor="ctr">
            <a:noAutofit/>
          </a:bodyPr>
          <a:lstStyle/>
          <a:p>
            <a:pPr marL="0" marR="0" lvl="0" indent="0" algn="l">
              <a:spcBef>
                <a:spcPts val="0"/>
              </a:spcBef>
              <a:spcAft>
                <a:spcPts val="0"/>
              </a:spcAft>
              <a:buClr>
                <a:schemeClr val="dk1"/>
              </a:buClr>
              <a:buSzPts val="1800"/>
              <a:buFont typeface="Arial"/>
              <a:buNone/>
            </a:pPr>
            <a:endParaRPr sz="1800">
              <a:solidFill>
                <a:schemeClr val="dk1"/>
              </a:solidFill>
              <a:latin typeface="Arial"/>
              <a:ea typeface="Arial"/>
              <a:cs typeface="Arial"/>
            </a:endParaRPr>
          </a:p>
        </p:txBody>
      </p:sp>
      <p:sp>
        <p:nvSpPr>
          <p:cNvPr id="169" name="Google Shape;169;p5">
            <a:extLst>
              <a:ext uri="{FF2B5EF4-FFF2-40B4-BE49-F238E27FC236}">
                <a16:creationId xmlns:a16="http://schemas.microsoft.com/office/drawing/2014/main" id="{99F35124-8CC2-4C4D-9A0F-1FC52B312B2E}"/>
              </a:ext>
            </a:extLst>
          </p:cNvPr>
          <p:cNvSpPr>
            <a:spLocks noGrp="1"/>
          </p:cNvSpPr>
          <p:nvPr/>
        </p:nvSpPr>
        <p:spPr>
          <a:xfrm>
            <a:off x="609600" y="3476472"/>
            <a:ext cx="2476500" cy="266700"/>
          </a:xfrm>
          <a:prstGeom prst="rect">
            <a:avLst/>
          </a:prstGeom>
          <a:noFill/>
          <a:ln>
            <a:noFill/>
          </a:ln>
        </p:spPr>
        <p:txBody>
          <a:bodyPr spcFirstLastPara="1" wrap="square" lIns="0" tIns="0" rIns="0" bIns="0" anchor="t">
            <a:noAutofit/>
          </a:bodyPr>
          <a:lstStyle/>
          <a:p>
            <a:pPr>
              <a:defRPr sz="1050" b="1">
                <a:solidFill>
                  <a:srgbClr val="00A5DF"/>
                </a:solidFill>
                <a:latin typeface="Montserrat SemiBold"/>
                <a:ea typeface="Montserrat SemiBold"/>
                <a:cs typeface="Montserrat SemiBold"/>
              </a:defRPr>
            </a:pPr>
            <a:r>
              <a:rPr sz="1050" b="1">
                <a:solidFill>
                  <a:srgbClr val="00A5DF"/>
                </a:solidFill>
                <a:latin typeface="Montserrat SemiBold"/>
                <a:ea typeface="Montserrat SemiBold"/>
                <a:cs typeface="Montserrat SemiBold"/>
              </a:rPr>
              <a:t>FOLLOW THROUGH</a:t>
            </a:r>
          </a:p>
        </p:txBody>
      </p:sp>
      <p:sp>
        <p:nvSpPr>
          <p:cNvPr id="170" name="Google Shape;170;p5">
            <a:extLst>
              <a:ext uri="{FF2B5EF4-FFF2-40B4-BE49-F238E27FC236}">
                <a16:creationId xmlns:a16="http://schemas.microsoft.com/office/drawing/2014/main" id="{2096C961-5E5B-475E-B135-729247A3A564}"/>
              </a:ext>
            </a:extLst>
          </p:cNvPr>
          <p:cNvSpPr>
            <a:spLocks noGrp="1"/>
          </p:cNvSpPr>
          <p:nvPr/>
        </p:nvSpPr>
        <p:spPr>
          <a:xfrm>
            <a:off x="609600" y="3739352"/>
            <a:ext cx="5905500" cy="904800"/>
          </a:xfrm>
          <a:prstGeom prst="rect">
            <a:avLst/>
          </a:prstGeom>
          <a:noFill/>
          <a:ln>
            <a:noFill/>
          </a:ln>
        </p:spPr>
        <p:txBody>
          <a:bodyPr spcFirstLastPara="1" wrap="square" lIns="0" tIns="0" rIns="0" bIns="0" anchor="t">
            <a:noAutofit/>
          </a:bodyPr>
          <a:lstStyle/>
          <a:p>
            <a:pPr>
              <a:lnSpc>
                <a:spcPct val="122000"/>
              </a:lnSpc>
              <a:buNone/>
              <a:defRPr sz="1875" b="0">
                <a:solidFill>
                  <a:srgbClr val="202830"/>
                </a:solidFill>
                <a:latin typeface="Montserrat"/>
                <a:ea typeface="Montserrat"/>
                <a:cs typeface="Montserrat"/>
              </a:defRPr>
            </a:pPr>
            <a:r>
              <a:rPr sz="1875" b="0">
                <a:solidFill>
                  <a:srgbClr val="202830"/>
                </a:solidFill>
                <a:latin typeface="Montserrat"/>
                <a:ea typeface="Montserrat"/>
                <a:cs typeface="Montserrat"/>
              </a:rPr>
              <a:t>Prepare. Complete notes and handover.
Keep promises. Close the loop.</a:t>
            </a:r>
          </a:p>
        </p:txBody>
      </p:sp>
      <p:sp>
        <p:nvSpPr>
          <p:cNvPr id="171" name="Google Shape;171;p5">
            <a:extLst>
              <a:ext uri="{FF2B5EF4-FFF2-40B4-BE49-F238E27FC236}">
                <a16:creationId xmlns:a16="http://schemas.microsoft.com/office/drawing/2014/main" id="{EB33889A-BC26-4B9E-9157-34B6A2584EF5}"/>
              </a:ext>
            </a:extLst>
          </p:cNvPr>
          <p:cNvSpPr>
            <a:spLocks noGrp="1"/>
          </p:cNvSpPr>
          <p:nvPr/>
        </p:nvSpPr>
        <p:spPr>
          <a:xfrm>
            <a:off x="657225" y="5001751"/>
            <a:ext cx="2476500" cy="266700"/>
          </a:xfrm>
          <a:prstGeom prst="rect">
            <a:avLst/>
          </a:prstGeom>
          <a:noFill/>
          <a:ln>
            <a:noFill/>
          </a:ln>
        </p:spPr>
        <p:txBody>
          <a:bodyPr spcFirstLastPara="1" wrap="square" lIns="0" tIns="0" rIns="0" bIns="0" anchor="t">
            <a:noAutofit/>
          </a:bodyPr>
          <a:lstStyle/>
          <a:p>
            <a:pPr>
              <a:defRPr sz="1050" b="1">
                <a:solidFill>
                  <a:srgbClr val="00A5DF"/>
                </a:solidFill>
                <a:latin typeface="Montserrat SemiBold"/>
                <a:ea typeface="Montserrat SemiBold"/>
                <a:cs typeface="Montserrat SemiBold"/>
              </a:defRPr>
            </a:pPr>
            <a:r>
              <a:rPr sz="1050" b="1">
                <a:solidFill>
                  <a:srgbClr val="00A5DF"/>
                </a:solidFill>
                <a:latin typeface="Montserrat SemiBold"/>
                <a:ea typeface="Montserrat SemiBold"/>
                <a:cs typeface="Montserrat SemiBold"/>
              </a:rPr>
              <a:t>CONTRIBUTE</a:t>
            </a:r>
          </a:p>
        </p:txBody>
      </p:sp>
      <p:sp>
        <p:nvSpPr>
          <p:cNvPr id="172" name="Google Shape;172;p5">
            <a:extLst>
              <a:ext uri="{FF2B5EF4-FFF2-40B4-BE49-F238E27FC236}">
                <a16:creationId xmlns:a16="http://schemas.microsoft.com/office/drawing/2014/main" id="{EE208CAE-56F3-4AB8-A182-D72320E8A890}"/>
              </a:ext>
            </a:extLst>
          </p:cNvPr>
          <p:cNvSpPr>
            <a:spLocks noGrp="1"/>
          </p:cNvSpPr>
          <p:nvPr/>
        </p:nvSpPr>
        <p:spPr>
          <a:xfrm>
            <a:off x="657225" y="5264630"/>
            <a:ext cx="5905500" cy="904800"/>
          </a:xfrm>
          <a:prstGeom prst="rect">
            <a:avLst/>
          </a:prstGeom>
          <a:noFill/>
          <a:ln>
            <a:noFill/>
          </a:ln>
        </p:spPr>
        <p:txBody>
          <a:bodyPr spcFirstLastPara="1" wrap="square" lIns="0" tIns="0" rIns="0" bIns="0" anchor="t">
            <a:noAutofit/>
          </a:bodyPr>
          <a:lstStyle/>
          <a:p>
            <a:pPr>
              <a:lnSpc>
                <a:spcPct val="122000"/>
              </a:lnSpc>
              <a:buNone/>
              <a:defRPr sz="1875" b="0">
                <a:solidFill>
                  <a:srgbClr val="202830"/>
                </a:solidFill>
                <a:latin typeface="Montserrat"/>
                <a:ea typeface="Montserrat"/>
                <a:cs typeface="Montserrat"/>
              </a:defRPr>
            </a:pPr>
            <a:r>
              <a:rPr sz="1875" b="0">
                <a:solidFill>
                  <a:srgbClr val="202830"/>
                </a:solidFill>
                <a:latin typeface="Montserrat"/>
                <a:ea typeface="Montserrat"/>
                <a:cs typeface="Montserrat"/>
              </a:rPr>
              <a:t>Stay engaged. Offer appropriate help.
Support the team’s work.</a:t>
            </a:r>
          </a:p>
        </p:txBody>
      </p:sp>
      <p:sp>
        <p:nvSpPr>
          <p:cNvPr id="173" name="Google Shape;173;p5">
            <a:extLst>
              <a:ext uri="{FF2B5EF4-FFF2-40B4-BE49-F238E27FC236}">
                <a16:creationId xmlns:a16="http://schemas.microsoft.com/office/drawing/2014/main" id="{46116B8E-7D50-4448-9746-59D0E44B8C6A}"/>
              </a:ext>
            </a:extLst>
          </p:cNvPr>
          <p:cNvSpPr>
            <a:spLocks noGrp="1"/>
          </p:cNvSpPr>
          <p:nvPr/>
        </p:nvSpPr>
        <p:spPr>
          <a:xfrm>
            <a:off x="762000" y="4761714"/>
            <a:ext cx="5905500" cy="9600"/>
          </a:xfrm>
          <a:prstGeom prst="rect">
            <a:avLst/>
          </a:prstGeom>
          <a:solidFill>
            <a:srgbClr val="C8D9E6"/>
          </a:solidFill>
          <a:ln>
            <a:noFill/>
          </a:ln>
        </p:spPr>
        <p:txBody>
          <a:bodyPr spcFirstLastPara="1" wrap="square" lIns="91425" tIns="91425" rIns="91425" bIns="91425" anchor="ctr">
            <a:noAutofit/>
          </a:bodyPr>
          <a:lstStyle/>
          <a:p>
            <a:pPr marL="0" marR="0" lvl="0" indent="0" algn="l">
              <a:spcBef>
                <a:spcPts val="0"/>
              </a:spcBef>
              <a:spcAft>
                <a:spcPts val="0"/>
              </a:spcAft>
              <a:buClr>
                <a:schemeClr val="dk1"/>
              </a:buClr>
              <a:buSzPts val="1800"/>
              <a:buFont typeface="Arial"/>
              <a:buNone/>
            </a:pPr>
            <a:endParaRPr sz="1800">
              <a:solidFill>
                <a:schemeClr val="dk1"/>
              </a:solidFill>
              <a:latin typeface="Arial"/>
              <a:ea typeface="Arial"/>
              <a:cs typeface="Arial"/>
            </a:endParaRPr>
          </a:p>
        </p:txBody>
      </p:sp>
      <p:pic>
        <p:nvPicPr>
          <p:cNvPr id="2" name="Slide 7.mp3">
            <a:hlinkClick r:id="" action="ppaction://media"/>
            <a:extLst>
              <a:ext uri="{FF2B5EF4-FFF2-40B4-BE49-F238E27FC236}">
                <a16:creationId xmlns:a16="http://schemas.microsoft.com/office/drawing/2014/main" id="{82F47AA3-B283-04DC-5913-F54C9B0EFB37}"/>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1242322678"/>
      </p:ext>
    </p:extLst>
  </p:cSld>
  <p:clrMapOvr>
    <a:masterClrMapping/>
  </p:clrMapOvr>
  <mc:AlternateContent xmlns:mc="http://schemas.openxmlformats.org/markup-compatibility/2006">
    <mc:Choice xmlns:p14="http://schemas.microsoft.com/office/powerpoint/2010/main" Requires="p14">
      <p:transition spd="med" p14:dur="600" advTm="75900">
        <p:fade/>
      </p:transition>
    </mc:Choice>
    <mc:Fallback>
      <p:transition spd="med" advTm="759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481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00000">
              <a:srgbClr val="F1F8FB"/>
            </a:gs>
          </a:gsLst>
          <a:lin ang="8100000" scaled="0"/>
        </a:gradFill>
        <a:effectLst/>
      </p:bgPr>
    </p:bg>
    <p:spTree>
      <p:nvGrpSpPr>
        <p:cNvPr id="1" name=""/>
        <p:cNvGrpSpPr/>
        <p:nvPr/>
      </p:nvGrpSpPr>
      <p:grpSpPr>
        <a:xfrm>
          <a:off x="0" y="0"/>
          <a:ext cx="0" cy="0"/>
          <a:chOff x="0" y="0"/>
          <a:chExt cx="0" cy="0"/>
        </a:xfrm>
      </p:grpSpPr>
      <p:sp>
        <p:nvSpPr>
          <p:cNvPr id="215" name="Google Shape;215;p10">
            <a:extLst>
              <a:ext uri="{FF2B5EF4-FFF2-40B4-BE49-F238E27FC236}">
                <a16:creationId xmlns:a16="http://schemas.microsoft.com/office/drawing/2014/main" id="{F65EC647-63B6-4116-A8E2-C32ED5F4B1F0}"/>
              </a:ext>
            </a:extLst>
          </p:cNvPr>
          <p:cNvSpPr>
            <a:spLocks noGrp="1"/>
          </p:cNvSpPr>
          <p:nvPr/>
        </p:nvSpPr>
        <p:spPr>
          <a:xfrm>
            <a:off x="609600" y="457200"/>
            <a:ext cx="47625" cy="171450"/>
          </a:xfrm>
          <a:prstGeom prst="roundRect">
            <a:avLst>
              <a:gd name="adj" fmla="val 50000"/>
            </a:avLst>
          </a:prstGeom>
          <a:solidFill>
            <a:srgbClr val="00AEEF"/>
          </a:solidFill>
          <a:ln>
            <a:noFill/>
          </a:ln>
        </p:spPr>
        <p:txBody>
          <a:bodyPr spcFirstLastPara="1" wrap="square" lIns="91425" tIns="91425" rIns="91425" bIns="91425" anchor="ctr">
            <a:noAutofit/>
          </a:bodyPr>
          <a:lstStyle/>
          <a:p>
            <a:pPr marL="0" marR="0" lvl="0" indent="0" algn="l">
              <a:spcBef>
                <a:spcPts val="0"/>
              </a:spcBef>
              <a:spcAft>
                <a:spcPts val="0"/>
              </a:spcAft>
              <a:buClr>
                <a:schemeClr val="dk1"/>
              </a:buClr>
              <a:buSzPts val="1800"/>
              <a:buFont typeface="Arial"/>
              <a:buNone/>
            </a:pPr>
            <a:endParaRPr sz="1800">
              <a:solidFill>
                <a:schemeClr val="dk1"/>
              </a:solidFill>
              <a:latin typeface="Arial"/>
              <a:ea typeface="Arial"/>
              <a:cs typeface="Arial"/>
            </a:endParaRPr>
          </a:p>
        </p:txBody>
      </p:sp>
      <p:sp>
        <p:nvSpPr>
          <p:cNvPr id="216" name="Google Shape;216;p10">
            <a:extLst>
              <a:ext uri="{FF2B5EF4-FFF2-40B4-BE49-F238E27FC236}">
                <a16:creationId xmlns:a16="http://schemas.microsoft.com/office/drawing/2014/main" id="{5AA6749C-1D11-4E9D-87EC-6D5D9151711F}"/>
              </a:ext>
            </a:extLst>
          </p:cNvPr>
          <p:cNvSpPr>
            <a:spLocks noGrp="1"/>
          </p:cNvSpPr>
          <p:nvPr/>
        </p:nvSpPr>
        <p:spPr>
          <a:xfrm>
            <a:off x="762000" y="447675"/>
            <a:ext cx="5143500" cy="228600"/>
          </a:xfrm>
          <a:prstGeom prst="rect">
            <a:avLst/>
          </a:prstGeom>
          <a:noFill/>
          <a:ln>
            <a:noFill/>
          </a:ln>
        </p:spPr>
        <p:txBody>
          <a:bodyPr spcFirstLastPara="1" wrap="square" lIns="0" tIns="0" rIns="0" bIns="0" anchor="t">
            <a:noAutofit/>
          </a:bodyPr>
          <a:lstStyle/>
          <a:p>
            <a:pPr>
              <a:defRPr sz="975" b="1">
                <a:solidFill>
                  <a:srgbClr val="00A5DF"/>
                </a:solidFill>
                <a:latin typeface="Montserrat"/>
                <a:ea typeface="Montserrat"/>
                <a:cs typeface="Montserrat"/>
              </a:defRPr>
            </a:pPr>
            <a:r>
              <a:rPr sz="975" b="1">
                <a:solidFill>
                  <a:srgbClr val="00A5DF"/>
                </a:solidFill>
                <a:latin typeface="Montserrat"/>
                <a:ea typeface="Montserrat"/>
                <a:cs typeface="Montserrat"/>
              </a:rPr>
              <a:t>BEFORE THE INTERVIEW</a:t>
            </a:r>
          </a:p>
        </p:txBody>
      </p:sp>
      <p:sp>
        <p:nvSpPr>
          <p:cNvPr id="217" name="Google Shape;217;p10">
            <a:extLst>
              <a:ext uri="{FF2B5EF4-FFF2-40B4-BE49-F238E27FC236}">
                <a16:creationId xmlns:a16="http://schemas.microsoft.com/office/drawing/2014/main" id="{28A72615-0135-4998-A5E7-89376E5B7E2A}"/>
              </a:ext>
            </a:extLst>
          </p:cNvPr>
          <p:cNvSpPr>
            <a:spLocks noGrp="1"/>
          </p:cNvSpPr>
          <p:nvPr/>
        </p:nvSpPr>
        <p:spPr>
          <a:xfrm>
            <a:off x="609600" y="790575"/>
            <a:ext cx="10972800" cy="552450"/>
          </a:xfrm>
          <a:prstGeom prst="rect">
            <a:avLst/>
          </a:prstGeom>
          <a:noFill/>
          <a:ln>
            <a:noFill/>
          </a:ln>
        </p:spPr>
        <p:txBody>
          <a:bodyPr spcFirstLastPara="1" wrap="square" lIns="0" tIns="0" rIns="0" bIns="0" anchor="t">
            <a:noAutofit/>
          </a:bodyPr>
          <a:lstStyle/>
          <a:p>
            <a:pPr>
              <a:defRPr sz="3150" b="0">
                <a:solidFill>
                  <a:srgbClr val="202830"/>
                </a:solidFill>
                <a:latin typeface="Montserrat SemiBold"/>
                <a:ea typeface="Montserrat SemiBold"/>
                <a:cs typeface="Montserrat SemiBold"/>
              </a:defRPr>
            </a:pPr>
            <a:r>
              <a:rPr sz="3150" b="0">
                <a:solidFill>
                  <a:srgbClr val="202830"/>
                </a:solidFill>
                <a:latin typeface="Montserrat SemiBold"/>
                <a:ea typeface="Montserrat SemiBold"/>
                <a:cs typeface="Montserrat SemiBold"/>
              </a:rPr>
              <a:t>Build an evidence bank—not a script</a:t>
            </a:r>
          </a:p>
        </p:txBody>
      </p:sp>
      <p:sp>
        <p:nvSpPr>
          <p:cNvPr id="218" name="Google Shape;218;p10">
            <a:extLst>
              <a:ext uri="{FF2B5EF4-FFF2-40B4-BE49-F238E27FC236}">
                <a16:creationId xmlns:a16="http://schemas.microsoft.com/office/drawing/2014/main" id="{47DCD81D-EDC5-4588-8CD8-AE6B51F0194B}"/>
              </a:ext>
            </a:extLst>
          </p:cNvPr>
          <p:cNvSpPr>
            <a:spLocks noGrp="1"/>
          </p:cNvSpPr>
          <p:nvPr/>
        </p:nvSpPr>
        <p:spPr>
          <a:xfrm>
            <a:off x="609600" y="1428750"/>
            <a:ext cx="10972800" cy="323850"/>
          </a:xfrm>
          <a:prstGeom prst="rect">
            <a:avLst/>
          </a:prstGeom>
          <a:noFill/>
          <a:ln>
            <a:noFill/>
          </a:ln>
        </p:spPr>
        <p:txBody>
          <a:bodyPr spcFirstLastPara="1" wrap="square" lIns="0" tIns="0" rIns="0" bIns="0" anchor="t">
            <a:noAutofit/>
          </a:bodyPr>
          <a:lstStyle/>
          <a:p>
            <a:pPr>
              <a:defRPr sz="1500" b="0">
                <a:solidFill>
                  <a:srgbClr val="667582"/>
                </a:solidFill>
                <a:latin typeface="Open Sans"/>
                <a:ea typeface="Open Sans"/>
                <a:cs typeface="Open Sans"/>
              </a:defRPr>
            </a:pPr>
            <a:r>
              <a:rPr sz="1500" b="0">
                <a:solidFill>
                  <a:srgbClr val="667582"/>
                </a:solidFill>
                <a:latin typeface="Open Sans"/>
                <a:ea typeface="Open Sans"/>
                <a:cs typeface="Open Sans"/>
              </a:rPr>
              <a:t>Prepare short examples you can adapt to different questions.</a:t>
            </a:r>
          </a:p>
        </p:txBody>
      </p:sp>
      <p:sp>
        <p:nvSpPr>
          <p:cNvPr id="219" name="Google Shape;219;p10">
            <a:extLst>
              <a:ext uri="{FF2B5EF4-FFF2-40B4-BE49-F238E27FC236}">
                <a16:creationId xmlns:a16="http://schemas.microsoft.com/office/drawing/2014/main" id="{33D0762E-2CFC-4113-8732-F4B9F8146577}"/>
              </a:ext>
            </a:extLst>
          </p:cNvPr>
          <p:cNvSpPr>
            <a:spLocks noGrp="1"/>
          </p:cNvSpPr>
          <p:nvPr/>
        </p:nvSpPr>
        <p:spPr>
          <a:xfrm>
            <a:off x="609600" y="6486525"/>
            <a:ext cx="4476750" cy="190500"/>
          </a:xfrm>
          <a:prstGeom prst="rect">
            <a:avLst/>
          </a:prstGeom>
          <a:noFill/>
          <a:ln>
            <a:noFill/>
          </a:ln>
        </p:spPr>
        <p:txBody>
          <a:bodyPr spcFirstLastPara="1" wrap="square" lIns="0" tIns="0" rIns="0" bIns="0" anchor="t">
            <a:noAutofit/>
          </a:bodyPr>
          <a:lstStyle/>
          <a:p>
            <a:pPr>
              <a:defRPr sz="825" b="0">
                <a:solidFill>
                  <a:srgbClr val="667582"/>
                </a:solidFill>
                <a:latin typeface="Montserrat SemiBold"/>
                <a:ea typeface="Montserrat SemiBold"/>
                <a:cs typeface="Montserrat SemiBold"/>
              </a:defRPr>
            </a:pPr>
            <a:r>
              <a:rPr sz="825" b="0">
                <a:solidFill>
                  <a:srgbClr val="667582"/>
                </a:solidFill>
                <a:latin typeface="Montserrat SemiBold"/>
                <a:ea typeface="Montserrat SemiBold"/>
                <a:cs typeface="Montserrat SemiBold"/>
              </a:rPr>
              <a:t>CLINICS GRP  /  GPY1 INTERVIEW GUIDE</a:t>
            </a:r>
          </a:p>
        </p:txBody>
      </p:sp>
      <p:sp>
        <p:nvSpPr>
          <p:cNvPr id="220" name="Google Shape;220;p10">
            <a:extLst>
              <a:ext uri="{FF2B5EF4-FFF2-40B4-BE49-F238E27FC236}">
                <a16:creationId xmlns:a16="http://schemas.microsoft.com/office/drawing/2014/main" id="{3BEC6B4A-2C0E-42D0-9148-763DF5118254}"/>
              </a:ext>
            </a:extLst>
          </p:cNvPr>
          <p:cNvSpPr>
            <a:spLocks noGrp="1"/>
          </p:cNvSpPr>
          <p:nvPr/>
        </p:nvSpPr>
        <p:spPr>
          <a:xfrm>
            <a:off x="11334750" y="6457950"/>
            <a:ext cx="342900" cy="209550"/>
          </a:xfrm>
          <a:prstGeom prst="rect">
            <a:avLst/>
          </a:prstGeom>
          <a:noFill/>
          <a:ln>
            <a:noFill/>
          </a:ln>
        </p:spPr>
        <p:txBody>
          <a:bodyPr spcFirstLastPara="1" wrap="square" lIns="0" tIns="0" rIns="0" bIns="0" anchor="t">
            <a:noAutofit/>
          </a:bodyPr>
          <a:lstStyle/>
          <a:p>
            <a:pPr algn="r">
              <a:defRPr sz="900" b="0">
                <a:solidFill>
                  <a:srgbClr val="667582"/>
                </a:solidFill>
                <a:latin typeface="Montserrat SemiBold"/>
                <a:ea typeface="Montserrat SemiBold"/>
                <a:cs typeface="Montserrat SemiBold"/>
              </a:defRPr>
            </a:pPr>
            <a:r>
              <a:rPr sz="900" b="0">
                <a:solidFill>
                  <a:srgbClr val="667582"/>
                </a:solidFill>
                <a:latin typeface="Montserrat SemiBold"/>
                <a:ea typeface="Montserrat SemiBold"/>
                <a:cs typeface="Montserrat SemiBold"/>
              </a:rPr>
              <a:t>08</a:t>
            </a:r>
          </a:p>
        </p:txBody>
      </p:sp>
      <p:sp>
        <p:nvSpPr>
          <p:cNvPr id="221" name="Google Shape;221;p10">
            <a:extLst>
              <a:ext uri="{FF2B5EF4-FFF2-40B4-BE49-F238E27FC236}">
                <a16:creationId xmlns:a16="http://schemas.microsoft.com/office/drawing/2014/main" id="{50668119-FF3B-4545-9253-9DAA880C2017}"/>
              </a:ext>
            </a:extLst>
          </p:cNvPr>
          <p:cNvSpPr>
            <a:spLocks noGrp="1"/>
          </p:cNvSpPr>
          <p:nvPr/>
        </p:nvSpPr>
        <p:spPr>
          <a:xfrm>
            <a:off x="609600" y="6343650"/>
            <a:ext cx="11068050" cy="9525"/>
          </a:xfrm>
          <a:prstGeom prst="rect">
            <a:avLst/>
          </a:prstGeom>
          <a:solidFill>
            <a:srgbClr val="C8D9E6"/>
          </a:solidFill>
          <a:ln>
            <a:noFill/>
          </a:ln>
        </p:spPr>
        <p:txBody>
          <a:bodyPr spcFirstLastPara="1" wrap="square" lIns="91425" tIns="91425" rIns="91425" bIns="91425" anchor="ctr">
            <a:noAutofit/>
          </a:bodyPr>
          <a:lstStyle/>
          <a:p>
            <a:pPr marL="0" marR="0" lvl="0" indent="0" algn="l">
              <a:spcBef>
                <a:spcPts val="0"/>
              </a:spcBef>
              <a:spcAft>
                <a:spcPts val="0"/>
              </a:spcAft>
              <a:buClr>
                <a:schemeClr val="dk1"/>
              </a:buClr>
              <a:buSzPts val="1800"/>
              <a:buFont typeface="Arial"/>
              <a:buNone/>
            </a:pPr>
            <a:endParaRPr sz="1800">
              <a:solidFill>
                <a:schemeClr val="dk1"/>
              </a:solidFill>
              <a:latin typeface="Arial"/>
              <a:ea typeface="Arial"/>
              <a:cs typeface="Arial"/>
            </a:endParaRPr>
          </a:p>
        </p:txBody>
      </p:sp>
      <p:pic>
        <p:nvPicPr>
          <p:cNvPr id="248" name="Google Shape;222;p10"/>
          <p:cNvPicPr>
            <a:picLocks noChangeAspect="1"/>
          </p:cNvPicPr>
          <p:nvPr/>
        </p:nvPicPr>
        <p:blipFill rotWithShape="1">
          <a:blip r:embed="rId5">
            <a:alphaModFix/>
          </a:blip>
          <a:srcRect/>
          <a:stretch/>
        </p:blipFill>
        <p:spPr>
          <a:xfrm>
            <a:off x="9582150" y="343477"/>
            <a:ext cx="2000250" cy="360795"/>
          </a:xfrm>
          <a:prstGeom prst="rect">
            <a:avLst/>
          </a:prstGeom>
          <a:ln>
            <a:noFill/>
          </a:ln>
        </p:spPr>
      </p:pic>
      <p:pic>
        <p:nvPicPr>
          <p:cNvPr id="249" name="Google Shape;223;p10"/>
          <p:cNvPicPr>
            <a:picLocks noChangeAspect="1"/>
          </p:cNvPicPr>
          <p:nvPr/>
        </p:nvPicPr>
        <p:blipFill rotWithShape="1">
          <a:blip r:embed="rId6">
            <a:alphaModFix/>
          </a:blip>
          <a:srcRect t="120" b="120"/>
          <a:stretch>
            <a:fillRect/>
          </a:stretch>
        </p:blipFill>
        <p:spPr>
          <a:xfrm>
            <a:off x="8420100" y="2038350"/>
            <a:ext cx="3162300" cy="3943350"/>
          </a:xfrm>
          <a:prstGeom prst="roundRect">
            <a:avLst/>
          </a:prstGeom>
          <a:ln>
            <a:noFill/>
          </a:ln>
        </p:spPr>
      </p:pic>
      <p:sp>
        <p:nvSpPr>
          <p:cNvPr id="224" name="Google Shape;224;p10">
            <a:extLst>
              <a:ext uri="{FF2B5EF4-FFF2-40B4-BE49-F238E27FC236}">
                <a16:creationId xmlns:a16="http://schemas.microsoft.com/office/drawing/2014/main" id="{4214397C-5A6D-464D-B68B-EFC354ED2697}"/>
              </a:ext>
            </a:extLst>
          </p:cNvPr>
          <p:cNvSpPr>
            <a:spLocks noGrp="1"/>
          </p:cNvSpPr>
          <p:nvPr/>
        </p:nvSpPr>
        <p:spPr>
          <a:xfrm>
            <a:off x="1114425" y="2194391"/>
            <a:ext cx="6143700" cy="28500"/>
          </a:xfrm>
          <a:prstGeom prst="rect">
            <a:avLst/>
          </a:prstGeom>
          <a:solidFill>
            <a:srgbClr val="C8D9E6"/>
          </a:solidFill>
          <a:ln>
            <a:noFill/>
          </a:ln>
        </p:spPr>
        <p:txBody>
          <a:bodyPr spcFirstLastPara="1" wrap="square" lIns="91425" tIns="91425" rIns="91425" bIns="91425" anchor="ctr">
            <a:noAutofit/>
          </a:bodyPr>
          <a:lstStyle/>
          <a:p>
            <a:pPr marL="0" marR="0" lvl="0" indent="0" algn="l">
              <a:spcBef>
                <a:spcPts val="0"/>
              </a:spcBef>
              <a:spcAft>
                <a:spcPts val="0"/>
              </a:spcAft>
              <a:buClr>
                <a:schemeClr val="dk1"/>
              </a:buClr>
              <a:buSzPts val="1800"/>
              <a:buFont typeface="Arial"/>
              <a:buNone/>
            </a:pPr>
            <a:endParaRPr sz="1800">
              <a:solidFill>
                <a:schemeClr val="dk1"/>
              </a:solidFill>
              <a:latin typeface="Arial"/>
              <a:ea typeface="Arial"/>
              <a:cs typeface="Arial"/>
            </a:endParaRPr>
          </a:p>
        </p:txBody>
      </p:sp>
      <p:sp>
        <p:nvSpPr>
          <p:cNvPr id="225" name="Google Shape;225;p10">
            <a:extLst>
              <a:ext uri="{FF2B5EF4-FFF2-40B4-BE49-F238E27FC236}">
                <a16:creationId xmlns:a16="http://schemas.microsoft.com/office/drawing/2014/main" id="{315E4983-88AB-4BA4-B796-EBB0A767C5C3}"/>
              </a:ext>
            </a:extLst>
          </p:cNvPr>
          <p:cNvSpPr>
            <a:spLocks noGrp="1"/>
          </p:cNvSpPr>
          <p:nvPr/>
        </p:nvSpPr>
        <p:spPr>
          <a:xfrm>
            <a:off x="609600" y="1946741"/>
            <a:ext cx="552600" cy="552600"/>
          </a:xfrm>
          <a:prstGeom prst="roundRect">
            <a:avLst>
              <a:gd name="adj" fmla="val 50000"/>
            </a:avLst>
          </a:prstGeom>
          <a:solidFill>
            <a:srgbClr val="214A73"/>
          </a:solidFill>
          <a:ln>
            <a:noFill/>
          </a:ln>
        </p:spPr>
        <p:txBody>
          <a:bodyPr spcFirstLastPara="1" wrap="square" lIns="91425" tIns="91425" rIns="91425" bIns="91425" anchor="ctr">
            <a:noAutofit/>
          </a:bodyPr>
          <a:lstStyle/>
          <a:p>
            <a:pPr marL="0" marR="0" lvl="0" indent="0" algn="l">
              <a:spcBef>
                <a:spcPts val="0"/>
              </a:spcBef>
              <a:spcAft>
                <a:spcPts val="0"/>
              </a:spcAft>
              <a:buClr>
                <a:schemeClr val="dk1"/>
              </a:buClr>
              <a:buSzPts val="1800"/>
              <a:buFont typeface="Arial"/>
              <a:buNone/>
            </a:pPr>
            <a:endParaRPr sz="1800">
              <a:solidFill>
                <a:schemeClr val="dk1"/>
              </a:solidFill>
              <a:latin typeface="Arial"/>
              <a:ea typeface="Arial"/>
              <a:cs typeface="Arial"/>
            </a:endParaRPr>
          </a:p>
        </p:txBody>
      </p:sp>
      <p:sp>
        <p:nvSpPr>
          <p:cNvPr id="226" name="Google Shape;226;p10">
            <a:extLst>
              <a:ext uri="{FF2B5EF4-FFF2-40B4-BE49-F238E27FC236}">
                <a16:creationId xmlns:a16="http://schemas.microsoft.com/office/drawing/2014/main" id="{9CA38D62-1444-400E-B664-E7B01EF07ED0}"/>
              </a:ext>
            </a:extLst>
          </p:cNvPr>
          <p:cNvSpPr>
            <a:spLocks noGrp="1"/>
          </p:cNvSpPr>
          <p:nvPr/>
        </p:nvSpPr>
        <p:spPr>
          <a:xfrm>
            <a:off x="609600" y="2032466"/>
            <a:ext cx="552600" cy="324000"/>
          </a:xfrm>
          <a:prstGeom prst="rect">
            <a:avLst/>
          </a:prstGeom>
          <a:noFill/>
          <a:ln>
            <a:noFill/>
          </a:ln>
        </p:spPr>
        <p:txBody>
          <a:bodyPr spcFirstLastPara="1" wrap="square" lIns="0" tIns="0" rIns="0" bIns="0" anchor="ctr">
            <a:noAutofit/>
          </a:bodyPr>
          <a:lstStyle/>
          <a:p>
            <a:pPr marL="0" marR="0" lvl="0" indent="0" algn="ctr">
              <a:lnSpc>
                <a:spcPct val="108000"/>
              </a:lnSpc>
              <a:spcBef>
                <a:spcPts val="0"/>
              </a:spcBef>
              <a:spcAft>
                <a:spcPts val="0"/>
              </a:spcAft>
              <a:buClr>
                <a:srgbClr val="FFFFFF"/>
              </a:buClr>
              <a:buSzPts val="1575"/>
              <a:buFont typeface="Montserrat"/>
              <a:buNone/>
            </a:pPr>
            <a:r>
              <a:rPr sz="1575" b="1" i="0">
                <a:solidFill>
                  <a:srgbClr val="FFFFFF"/>
                </a:solidFill>
                <a:latin typeface="Montserrat"/>
                <a:ea typeface="Montserrat"/>
                <a:cs typeface="Montserrat"/>
              </a:rPr>
              <a:t>1</a:t>
            </a:r>
            <a:endParaRPr/>
          </a:p>
        </p:txBody>
      </p:sp>
      <p:sp>
        <p:nvSpPr>
          <p:cNvPr id="227" name="Google Shape;227;p10">
            <a:extLst>
              <a:ext uri="{FF2B5EF4-FFF2-40B4-BE49-F238E27FC236}">
                <a16:creationId xmlns:a16="http://schemas.microsoft.com/office/drawing/2014/main" id="{BC3107E7-1DCA-4F35-8473-5BB3A558BFA5}"/>
              </a:ext>
            </a:extLst>
          </p:cNvPr>
          <p:cNvSpPr>
            <a:spLocks noGrp="1"/>
          </p:cNvSpPr>
          <p:nvPr/>
        </p:nvSpPr>
        <p:spPr>
          <a:xfrm>
            <a:off x="609600" y="2718266"/>
            <a:ext cx="2095500" cy="400200"/>
          </a:xfrm>
          <a:prstGeom prst="rect">
            <a:avLst/>
          </a:prstGeom>
          <a:noFill/>
          <a:ln>
            <a:noFill/>
          </a:ln>
        </p:spPr>
        <p:txBody>
          <a:bodyPr spcFirstLastPara="1" wrap="square" lIns="0" tIns="0" rIns="0" bIns="0" anchor="t">
            <a:noAutofit/>
          </a:bodyPr>
          <a:lstStyle/>
          <a:p>
            <a:pPr>
              <a:defRPr sz="2025" b="0">
                <a:solidFill>
                  <a:srgbClr val="202830"/>
                </a:solidFill>
                <a:latin typeface="Montserrat"/>
                <a:ea typeface="Montserrat"/>
                <a:cs typeface="Montserrat"/>
              </a:defRPr>
            </a:pPr>
            <a:r>
              <a:rPr sz="2025" b="0">
                <a:solidFill>
                  <a:srgbClr val="202830"/>
                </a:solidFill>
                <a:latin typeface="Montserrat"/>
                <a:ea typeface="Montserrat"/>
                <a:cs typeface="Montserrat"/>
              </a:rPr>
              <a:t>Safety</a:t>
            </a:r>
          </a:p>
        </p:txBody>
      </p:sp>
      <p:sp>
        <p:nvSpPr>
          <p:cNvPr id="228" name="Google Shape;228;p10">
            <a:extLst>
              <a:ext uri="{FF2B5EF4-FFF2-40B4-BE49-F238E27FC236}">
                <a16:creationId xmlns:a16="http://schemas.microsoft.com/office/drawing/2014/main" id="{DCDC18B8-01C4-49E3-A184-798BAF3C5684}"/>
              </a:ext>
            </a:extLst>
          </p:cNvPr>
          <p:cNvSpPr>
            <a:spLocks noGrp="1"/>
          </p:cNvSpPr>
          <p:nvPr/>
        </p:nvSpPr>
        <p:spPr>
          <a:xfrm>
            <a:off x="609600" y="3236233"/>
            <a:ext cx="2190900" cy="1333500"/>
          </a:xfrm>
          <a:prstGeom prst="rect">
            <a:avLst/>
          </a:prstGeom>
          <a:noFill/>
          <a:ln>
            <a:noFill/>
          </a:ln>
        </p:spPr>
        <p:txBody>
          <a:bodyPr spcFirstLastPara="1" wrap="square" lIns="0" tIns="0" rIns="0" bIns="0" anchor="t">
            <a:noAutofit/>
          </a:bodyPr>
          <a:lstStyle/>
          <a:p>
            <a:pPr>
              <a:lnSpc>
                <a:spcPct val="125000"/>
              </a:lnSpc>
              <a:buNone/>
              <a:defRPr sz="1350" b="0">
                <a:solidFill>
                  <a:srgbClr val="667582"/>
                </a:solidFill>
                <a:latin typeface="Open Sans"/>
                <a:ea typeface="Open Sans"/>
                <a:cs typeface="Open Sans"/>
              </a:defRPr>
            </a:pPr>
            <a:r>
              <a:rPr sz="1350" b="0">
                <a:solidFill>
                  <a:srgbClr val="667582"/>
                </a:solidFill>
                <a:latin typeface="Open Sans"/>
                <a:ea typeface="Open Sans"/>
                <a:cs typeface="Open Sans"/>
              </a:rPr>
              <a:t>A risk you recognised.
How you reasoned.
When you escalated.</a:t>
            </a:r>
          </a:p>
        </p:txBody>
      </p:sp>
      <p:sp>
        <p:nvSpPr>
          <p:cNvPr id="229" name="Google Shape;229;p10">
            <a:extLst>
              <a:ext uri="{FF2B5EF4-FFF2-40B4-BE49-F238E27FC236}">
                <a16:creationId xmlns:a16="http://schemas.microsoft.com/office/drawing/2014/main" id="{FF290AC4-2684-4A22-8015-1C93B390098C}"/>
              </a:ext>
            </a:extLst>
          </p:cNvPr>
          <p:cNvSpPr>
            <a:spLocks noGrp="1"/>
          </p:cNvSpPr>
          <p:nvPr/>
        </p:nvSpPr>
        <p:spPr>
          <a:xfrm>
            <a:off x="3219450" y="1946741"/>
            <a:ext cx="552600" cy="552600"/>
          </a:xfrm>
          <a:prstGeom prst="roundRect">
            <a:avLst>
              <a:gd name="adj" fmla="val 50000"/>
            </a:avLst>
          </a:prstGeom>
          <a:solidFill>
            <a:srgbClr val="00AEEF"/>
          </a:solidFill>
          <a:ln>
            <a:noFill/>
          </a:ln>
        </p:spPr>
        <p:txBody>
          <a:bodyPr spcFirstLastPara="1" wrap="square" lIns="91425" tIns="91425" rIns="91425" bIns="91425" anchor="ctr">
            <a:noAutofit/>
          </a:bodyPr>
          <a:lstStyle/>
          <a:p>
            <a:pPr marL="0" marR="0" lvl="0" indent="0" algn="l">
              <a:spcBef>
                <a:spcPts val="0"/>
              </a:spcBef>
              <a:spcAft>
                <a:spcPts val="0"/>
              </a:spcAft>
              <a:buClr>
                <a:schemeClr val="dk1"/>
              </a:buClr>
              <a:buSzPts val="1800"/>
              <a:buFont typeface="Arial"/>
              <a:buNone/>
            </a:pPr>
            <a:endParaRPr sz="1800">
              <a:solidFill>
                <a:schemeClr val="dk1"/>
              </a:solidFill>
              <a:latin typeface="Arial"/>
              <a:ea typeface="Arial"/>
              <a:cs typeface="Arial"/>
            </a:endParaRPr>
          </a:p>
        </p:txBody>
      </p:sp>
      <p:sp>
        <p:nvSpPr>
          <p:cNvPr id="230" name="Google Shape;230;p10">
            <a:extLst>
              <a:ext uri="{FF2B5EF4-FFF2-40B4-BE49-F238E27FC236}">
                <a16:creationId xmlns:a16="http://schemas.microsoft.com/office/drawing/2014/main" id="{B5DF12D9-CADD-4E0B-B799-4C50F03DF553}"/>
              </a:ext>
            </a:extLst>
          </p:cNvPr>
          <p:cNvSpPr>
            <a:spLocks noGrp="1"/>
          </p:cNvSpPr>
          <p:nvPr/>
        </p:nvSpPr>
        <p:spPr>
          <a:xfrm>
            <a:off x="3219450" y="2032466"/>
            <a:ext cx="552600" cy="324000"/>
          </a:xfrm>
          <a:prstGeom prst="rect">
            <a:avLst/>
          </a:prstGeom>
          <a:noFill/>
          <a:ln>
            <a:noFill/>
          </a:ln>
        </p:spPr>
        <p:txBody>
          <a:bodyPr spcFirstLastPara="1" wrap="square" lIns="0" tIns="0" rIns="0" bIns="0" anchor="ctr">
            <a:noAutofit/>
          </a:bodyPr>
          <a:lstStyle/>
          <a:p>
            <a:pPr marL="0" marR="0" lvl="0" indent="0" algn="ctr">
              <a:lnSpc>
                <a:spcPct val="108000"/>
              </a:lnSpc>
              <a:spcBef>
                <a:spcPts val="0"/>
              </a:spcBef>
              <a:spcAft>
                <a:spcPts val="0"/>
              </a:spcAft>
              <a:buClr>
                <a:srgbClr val="FFFFFF"/>
              </a:buClr>
              <a:buSzPts val="1575"/>
              <a:buFont typeface="Montserrat"/>
              <a:buNone/>
            </a:pPr>
            <a:r>
              <a:rPr sz="1575" b="1" i="0">
                <a:solidFill>
                  <a:srgbClr val="FFFFFF"/>
                </a:solidFill>
                <a:latin typeface="Montserrat"/>
                <a:ea typeface="Montserrat"/>
                <a:cs typeface="Montserrat"/>
              </a:rPr>
              <a:t>2</a:t>
            </a:r>
            <a:endParaRPr/>
          </a:p>
        </p:txBody>
      </p:sp>
      <p:sp>
        <p:nvSpPr>
          <p:cNvPr id="231" name="Google Shape;231;p10">
            <a:extLst>
              <a:ext uri="{FF2B5EF4-FFF2-40B4-BE49-F238E27FC236}">
                <a16:creationId xmlns:a16="http://schemas.microsoft.com/office/drawing/2014/main" id="{7590B899-1DFA-4D45-9276-A42F01683EF8}"/>
              </a:ext>
            </a:extLst>
          </p:cNvPr>
          <p:cNvSpPr>
            <a:spLocks noGrp="1"/>
          </p:cNvSpPr>
          <p:nvPr/>
        </p:nvSpPr>
        <p:spPr>
          <a:xfrm>
            <a:off x="3219450" y="2718266"/>
            <a:ext cx="2095500" cy="400200"/>
          </a:xfrm>
          <a:prstGeom prst="rect">
            <a:avLst/>
          </a:prstGeom>
          <a:noFill/>
          <a:ln>
            <a:noFill/>
          </a:ln>
        </p:spPr>
        <p:txBody>
          <a:bodyPr spcFirstLastPara="1" wrap="square" lIns="0" tIns="0" rIns="0" bIns="0" anchor="t">
            <a:noAutofit/>
          </a:bodyPr>
          <a:lstStyle/>
          <a:p>
            <a:pPr>
              <a:defRPr sz="2025" b="0">
                <a:solidFill>
                  <a:srgbClr val="202830"/>
                </a:solidFill>
                <a:latin typeface="Montserrat"/>
                <a:ea typeface="Montserrat"/>
                <a:cs typeface="Montserrat"/>
              </a:defRPr>
            </a:pPr>
            <a:r>
              <a:rPr sz="2025" b="0">
                <a:solidFill>
                  <a:srgbClr val="202830"/>
                </a:solidFill>
                <a:latin typeface="Montserrat"/>
                <a:ea typeface="Montserrat"/>
                <a:cs typeface="Montserrat"/>
              </a:rPr>
              <a:t>Growth</a:t>
            </a:r>
          </a:p>
        </p:txBody>
      </p:sp>
      <p:sp>
        <p:nvSpPr>
          <p:cNvPr id="232" name="Google Shape;232;p10">
            <a:extLst>
              <a:ext uri="{FF2B5EF4-FFF2-40B4-BE49-F238E27FC236}">
                <a16:creationId xmlns:a16="http://schemas.microsoft.com/office/drawing/2014/main" id="{6F317F3E-34DC-424D-8114-55B3ECA3FF0A}"/>
              </a:ext>
            </a:extLst>
          </p:cNvPr>
          <p:cNvSpPr>
            <a:spLocks noGrp="1"/>
          </p:cNvSpPr>
          <p:nvPr/>
        </p:nvSpPr>
        <p:spPr>
          <a:xfrm>
            <a:off x="3219450" y="3236244"/>
            <a:ext cx="2190900" cy="1707600"/>
          </a:xfrm>
          <a:prstGeom prst="rect">
            <a:avLst/>
          </a:prstGeom>
          <a:noFill/>
          <a:ln>
            <a:noFill/>
          </a:ln>
        </p:spPr>
        <p:txBody>
          <a:bodyPr spcFirstLastPara="1" wrap="square" lIns="0" tIns="0" rIns="0" bIns="0" anchor="t">
            <a:noAutofit/>
          </a:bodyPr>
          <a:lstStyle/>
          <a:p>
            <a:pPr>
              <a:lnSpc>
                <a:spcPct val="125000"/>
              </a:lnSpc>
              <a:buNone/>
              <a:defRPr sz="1350" b="0">
                <a:solidFill>
                  <a:srgbClr val="667582"/>
                </a:solidFill>
                <a:latin typeface="Open Sans"/>
                <a:ea typeface="Open Sans"/>
                <a:cs typeface="Open Sans"/>
              </a:defRPr>
            </a:pPr>
            <a:r>
              <a:rPr sz="1350" b="0">
                <a:solidFill>
                  <a:srgbClr val="667582"/>
                </a:solidFill>
                <a:latin typeface="Open Sans"/>
                <a:ea typeface="Open Sans"/>
                <a:cs typeface="Open Sans"/>
              </a:rPr>
              <a:t>Feedback you received.
What you changed.
What happened next.</a:t>
            </a:r>
          </a:p>
        </p:txBody>
      </p:sp>
      <p:sp>
        <p:nvSpPr>
          <p:cNvPr id="233" name="Google Shape;233;p10">
            <a:extLst>
              <a:ext uri="{FF2B5EF4-FFF2-40B4-BE49-F238E27FC236}">
                <a16:creationId xmlns:a16="http://schemas.microsoft.com/office/drawing/2014/main" id="{F7D6E51A-F370-4C05-9511-B08371F63C74}"/>
              </a:ext>
            </a:extLst>
          </p:cNvPr>
          <p:cNvSpPr>
            <a:spLocks noGrp="1"/>
          </p:cNvSpPr>
          <p:nvPr/>
        </p:nvSpPr>
        <p:spPr>
          <a:xfrm>
            <a:off x="5829300" y="1946741"/>
            <a:ext cx="552600" cy="552600"/>
          </a:xfrm>
          <a:prstGeom prst="roundRect">
            <a:avLst>
              <a:gd name="adj" fmla="val 50000"/>
            </a:avLst>
          </a:prstGeom>
          <a:solidFill>
            <a:srgbClr val="214A73"/>
          </a:solidFill>
          <a:ln>
            <a:noFill/>
          </a:ln>
        </p:spPr>
        <p:txBody>
          <a:bodyPr spcFirstLastPara="1" wrap="square" lIns="91425" tIns="91425" rIns="91425" bIns="91425" anchor="ctr">
            <a:noAutofit/>
          </a:bodyPr>
          <a:lstStyle/>
          <a:p>
            <a:pPr marL="0" marR="0" lvl="0" indent="0" algn="l">
              <a:spcBef>
                <a:spcPts val="0"/>
              </a:spcBef>
              <a:spcAft>
                <a:spcPts val="0"/>
              </a:spcAft>
              <a:buClr>
                <a:schemeClr val="dk1"/>
              </a:buClr>
              <a:buSzPts val="1800"/>
              <a:buFont typeface="Arial"/>
              <a:buNone/>
            </a:pPr>
            <a:endParaRPr sz="1800">
              <a:solidFill>
                <a:schemeClr val="dk1"/>
              </a:solidFill>
              <a:latin typeface="Arial"/>
              <a:ea typeface="Arial"/>
              <a:cs typeface="Arial"/>
            </a:endParaRPr>
          </a:p>
        </p:txBody>
      </p:sp>
      <p:sp>
        <p:nvSpPr>
          <p:cNvPr id="234" name="Google Shape;234;p10">
            <a:extLst>
              <a:ext uri="{FF2B5EF4-FFF2-40B4-BE49-F238E27FC236}">
                <a16:creationId xmlns:a16="http://schemas.microsoft.com/office/drawing/2014/main" id="{909539B3-8894-49D7-9AB9-DEC2D29A9A93}"/>
              </a:ext>
            </a:extLst>
          </p:cNvPr>
          <p:cNvSpPr>
            <a:spLocks noGrp="1"/>
          </p:cNvSpPr>
          <p:nvPr/>
        </p:nvSpPr>
        <p:spPr>
          <a:xfrm>
            <a:off x="5829300" y="2032466"/>
            <a:ext cx="552600" cy="324000"/>
          </a:xfrm>
          <a:prstGeom prst="rect">
            <a:avLst/>
          </a:prstGeom>
          <a:noFill/>
          <a:ln>
            <a:noFill/>
          </a:ln>
        </p:spPr>
        <p:txBody>
          <a:bodyPr spcFirstLastPara="1" wrap="square" lIns="0" tIns="0" rIns="0" bIns="0" anchor="ctr">
            <a:noAutofit/>
          </a:bodyPr>
          <a:lstStyle/>
          <a:p>
            <a:pPr marL="0" marR="0" lvl="0" indent="0" algn="ctr">
              <a:lnSpc>
                <a:spcPct val="108000"/>
              </a:lnSpc>
              <a:spcBef>
                <a:spcPts val="0"/>
              </a:spcBef>
              <a:spcAft>
                <a:spcPts val="0"/>
              </a:spcAft>
              <a:buClr>
                <a:srgbClr val="FFFFFF"/>
              </a:buClr>
              <a:buSzPts val="1575"/>
              <a:buFont typeface="Montserrat"/>
              <a:buNone/>
            </a:pPr>
            <a:r>
              <a:rPr sz="1575" b="1" i="0">
                <a:solidFill>
                  <a:srgbClr val="FFFFFF"/>
                </a:solidFill>
                <a:latin typeface="Montserrat"/>
                <a:ea typeface="Montserrat"/>
                <a:cs typeface="Montserrat"/>
              </a:rPr>
              <a:t>3</a:t>
            </a:r>
            <a:endParaRPr/>
          </a:p>
        </p:txBody>
      </p:sp>
      <p:sp>
        <p:nvSpPr>
          <p:cNvPr id="235" name="Google Shape;235;p10">
            <a:extLst>
              <a:ext uri="{FF2B5EF4-FFF2-40B4-BE49-F238E27FC236}">
                <a16:creationId xmlns:a16="http://schemas.microsoft.com/office/drawing/2014/main" id="{E839D1EA-268F-4B53-B196-BBBA534BAAD3}"/>
              </a:ext>
            </a:extLst>
          </p:cNvPr>
          <p:cNvSpPr>
            <a:spLocks noGrp="1"/>
          </p:cNvSpPr>
          <p:nvPr/>
        </p:nvSpPr>
        <p:spPr>
          <a:xfrm>
            <a:off x="5829300" y="2718266"/>
            <a:ext cx="2095500" cy="400200"/>
          </a:xfrm>
          <a:prstGeom prst="rect">
            <a:avLst/>
          </a:prstGeom>
          <a:noFill/>
          <a:ln>
            <a:noFill/>
          </a:ln>
        </p:spPr>
        <p:txBody>
          <a:bodyPr spcFirstLastPara="1" wrap="square" lIns="0" tIns="0" rIns="0" bIns="0" anchor="t">
            <a:noAutofit/>
          </a:bodyPr>
          <a:lstStyle/>
          <a:p>
            <a:pPr>
              <a:defRPr sz="2025" b="0">
                <a:solidFill>
                  <a:srgbClr val="202830"/>
                </a:solidFill>
                <a:latin typeface="Montserrat"/>
                <a:ea typeface="Montserrat"/>
                <a:cs typeface="Montserrat"/>
              </a:defRPr>
            </a:pPr>
            <a:r>
              <a:rPr sz="2025" b="0">
                <a:solidFill>
                  <a:srgbClr val="202830"/>
                </a:solidFill>
                <a:latin typeface="Montserrat"/>
                <a:ea typeface="Montserrat"/>
                <a:cs typeface="Montserrat"/>
              </a:rPr>
              <a:t>Team</a:t>
            </a:r>
          </a:p>
        </p:txBody>
      </p:sp>
      <p:sp>
        <p:nvSpPr>
          <p:cNvPr id="236" name="Google Shape;236;p10">
            <a:extLst>
              <a:ext uri="{FF2B5EF4-FFF2-40B4-BE49-F238E27FC236}">
                <a16:creationId xmlns:a16="http://schemas.microsoft.com/office/drawing/2014/main" id="{90BB3E3D-221E-4BCE-A0CA-CD1518A1F92D}"/>
              </a:ext>
            </a:extLst>
          </p:cNvPr>
          <p:cNvSpPr>
            <a:spLocks noGrp="1"/>
          </p:cNvSpPr>
          <p:nvPr/>
        </p:nvSpPr>
        <p:spPr>
          <a:xfrm>
            <a:off x="5829300" y="3236245"/>
            <a:ext cx="2190900" cy="1790100"/>
          </a:xfrm>
          <a:prstGeom prst="rect">
            <a:avLst/>
          </a:prstGeom>
          <a:noFill/>
          <a:ln>
            <a:noFill/>
          </a:ln>
        </p:spPr>
        <p:txBody>
          <a:bodyPr spcFirstLastPara="1" wrap="square" lIns="0" tIns="0" rIns="0" bIns="0" anchor="t">
            <a:noAutofit/>
          </a:bodyPr>
          <a:lstStyle/>
          <a:p>
            <a:pPr>
              <a:lnSpc>
                <a:spcPct val="125000"/>
              </a:lnSpc>
              <a:buNone/>
              <a:defRPr sz="1350" b="0">
                <a:solidFill>
                  <a:srgbClr val="667582"/>
                </a:solidFill>
                <a:latin typeface="Open Sans"/>
                <a:ea typeface="Open Sans"/>
                <a:cs typeface="Open Sans"/>
              </a:defRPr>
            </a:pPr>
            <a:r>
              <a:rPr sz="1350" b="0">
                <a:solidFill>
                  <a:srgbClr val="667582"/>
                </a:solidFill>
                <a:latin typeface="Open Sans"/>
                <a:ea typeface="Open Sans"/>
                <a:cs typeface="Open Sans"/>
              </a:rPr>
              <a:t>How you communicated.
How you followed through.
How you contributed.</a:t>
            </a:r>
          </a:p>
        </p:txBody>
      </p:sp>
      <p:sp>
        <p:nvSpPr>
          <p:cNvPr id="237" name="Google Shape;237;p10">
            <a:extLst>
              <a:ext uri="{FF2B5EF4-FFF2-40B4-BE49-F238E27FC236}">
                <a16:creationId xmlns:a16="http://schemas.microsoft.com/office/drawing/2014/main" id="{B5153A75-E2A1-49C3-9538-07AC45E73923}"/>
              </a:ext>
            </a:extLst>
          </p:cNvPr>
          <p:cNvSpPr>
            <a:spLocks noGrp="1"/>
          </p:cNvSpPr>
          <p:nvPr/>
        </p:nvSpPr>
        <p:spPr>
          <a:xfrm>
            <a:off x="609600" y="5232124"/>
            <a:ext cx="7334400" cy="1022100"/>
          </a:xfrm>
          <a:prstGeom prst="roundRect">
            <a:avLst>
              <a:gd name="adj" fmla="val 26087"/>
            </a:avLst>
          </a:prstGeom>
          <a:gradFill>
            <a:gsLst>
              <a:gs pos="0">
                <a:srgbClr val="E8F3FB"/>
              </a:gs>
              <a:gs pos="100000">
                <a:srgbClr val="DDF4FC"/>
              </a:gs>
            </a:gsLst>
            <a:lin ang="8100000" scaled="0"/>
          </a:gradFill>
          <a:ln w="9525" cmpd="sng">
            <a:solidFill>
              <a:srgbClr val="C9E2F0"/>
            </a:solidFill>
            <a:prstDash val="solid"/>
            <a:headEnd type="none" w="sm" len="sm"/>
            <a:tailEnd type="none" w="sm" len="sm"/>
          </a:ln>
          <a:effectLst>
            <a:outerShdw blurRad="19050" dist="9525" dir="5400000">
              <a:srgbClr val="000000">
                <a:alpha val="5882"/>
              </a:srgbClr>
            </a:outerShdw>
          </a:effectLst>
        </p:spPr>
        <p:txBody>
          <a:bodyPr spcFirstLastPara="1" wrap="square" lIns="91425" tIns="91425" rIns="91425" bIns="91425" anchor="ctr">
            <a:noAutofit/>
          </a:bodyPr>
          <a:lstStyle/>
          <a:p>
            <a:pPr marL="0" marR="0" lvl="0" indent="0" algn="l">
              <a:spcBef>
                <a:spcPts val="0"/>
              </a:spcBef>
              <a:spcAft>
                <a:spcPts val="0"/>
              </a:spcAft>
              <a:buClr>
                <a:schemeClr val="dk1"/>
              </a:buClr>
              <a:buSzPts val="1800"/>
              <a:buFont typeface="Arial"/>
              <a:buNone/>
            </a:pPr>
            <a:endParaRPr sz="1800">
              <a:solidFill>
                <a:schemeClr val="dk1"/>
              </a:solidFill>
              <a:latin typeface="Arial"/>
              <a:ea typeface="Arial"/>
              <a:cs typeface="Arial"/>
            </a:endParaRPr>
          </a:p>
        </p:txBody>
      </p:sp>
      <p:sp>
        <p:nvSpPr>
          <p:cNvPr id="238" name="Google Shape;238;p10">
            <a:extLst>
              <a:ext uri="{FF2B5EF4-FFF2-40B4-BE49-F238E27FC236}">
                <a16:creationId xmlns:a16="http://schemas.microsoft.com/office/drawing/2014/main" id="{03A5F6E6-5F8A-4B9A-9AFE-C89A9BE2DA93}"/>
              </a:ext>
            </a:extLst>
          </p:cNvPr>
          <p:cNvSpPr>
            <a:spLocks noGrp="1"/>
          </p:cNvSpPr>
          <p:nvPr/>
        </p:nvSpPr>
        <p:spPr>
          <a:xfrm>
            <a:off x="838200" y="5511763"/>
            <a:ext cx="6877200" cy="457200"/>
          </a:xfrm>
          <a:prstGeom prst="rect">
            <a:avLst/>
          </a:prstGeom>
          <a:noFill/>
          <a:ln>
            <a:noFill/>
          </a:ln>
        </p:spPr>
        <p:txBody>
          <a:bodyPr spcFirstLastPara="1" wrap="square" lIns="0" tIns="0" rIns="0" bIns="0" anchor="ctr">
            <a:noAutofit/>
          </a:bodyPr>
          <a:lstStyle/>
          <a:p>
            <a:pPr algn="ctr">
              <a:lnSpc>
                <a:spcPct val="115000"/>
              </a:lnSpc>
              <a:buNone/>
              <a:defRPr sz="1500" b="0">
                <a:solidFill>
                  <a:srgbClr val="202830"/>
                </a:solidFill>
                <a:latin typeface="Montserrat"/>
                <a:ea typeface="Montserrat"/>
                <a:cs typeface="Montserrat"/>
              </a:defRPr>
            </a:pPr>
            <a:r>
              <a:rPr sz="1500" b="0">
                <a:solidFill>
                  <a:srgbClr val="202830"/>
                </a:solidFill>
                <a:latin typeface="Montserrat"/>
                <a:ea typeface="Montserrat"/>
                <a:cs typeface="Montserrat"/>
              </a:rPr>
              <a:t>Add one person-centred story:
“What did the person need, and how did that change your approach?”</a:t>
            </a:r>
          </a:p>
        </p:txBody>
      </p:sp>
      <p:pic>
        <p:nvPicPr>
          <p:cNvPr id="2" name="Slide 8.mp3">
            <a:hlinkClick r:id="" action="ppaction://media"/>
            <a:extLst>
              <a:ext uri="{FF2B5EF4-FFF2-40B4-BE49-F238E27FC236}">
                <a16:creationId xmlns:a16="http://schemas.microsoft.com/office/drawing/2014/main" id="{E8E33F75-1BC2-B2AF-309A-40809434383E}"/>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858649793"/>
      </p:ext>
    </p:extLst>
  </p:cSld>
  <p:clrMapOvr>
    <a:masterClrMapping/>
  </p:clrMapOvr>
  <mc:AlternateContent xmlns:mc="http://schemas.openxmlformats.org/markup-compatibility/2006">
    <mc:Choice xmlns:p14="http://schemas.microsoft.com/office/powerpoint/2010/main" Requires="p14">
      <p:transition spd="med" p14:dur="600" advTm="70100">
        <p:fade/>
      </p:transition>
    </mc:Choice>
    <mc:Fallback>
      <p:transition spd="med" advTm="701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904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102F43"/>
            </a:gs>
            <a:gs pos="100000">
              <a:srgbClr val="214A73"/>
            </a:gs>
          </a:gsLst>
          <a:lin ang="8100000" scaled="0"/>
        </a:gradFill>
        <a:effectLst/>
      </p:bgPr>
    </p:bg>
    <p:spTree>
      <p:nvGrpSpPr>
        <p:cNvPr id="1" name=""/>
        <p:cNvGrpSpPr/>
        <p:nvPr/>
      </p:nvGrpSpPr>
      <p:grpSpPr>
        <a:xfrm>
          <a:off x="0" y="0"/>
          <a:ext cx="0" cy="0"/>
          <a:chOff x="0" y="0"/>
          <a:chExt cx="0" cy="0"/>
        </a:xfrm>
      </p:grpSpPr>
      <p:sp>
        <p:nvSpPr>
          <p:cNvPr id="244" name="Google Shape;244;p11">
            <a:extLst>
              <a:ext uri="{FF2B5EF4-FFF2-40B4-BE49-F238E27FC236}">
                <a16:creationId xmlns:a16="http://schemas.microsoft.com/office/drawing/2014/main" id="{7194AEA3-D248-44FB-905B-1B8B3E00B970}"/>
              </a:ext>
            </a:extLst>
          </p:cNvPr>
          <p:cNvSpPr>
            <a:spLocks noGrp="1"/>
          </p:cNvSpPr>
          <p:nvPr/>
        </p:nvSpPr>
        <p:spPr>
          <a:xfrm>
            <a:off x="609600" y="714375"/>
            <a:ext cx="914400" cy="57150"/>
          </a:xfrm>
          <a:prstGeom prst="roundRect">
            <a:avLst>
              <a:gd name="adj" fmla="val 50000"/>
            </a:avLst>
          </a:prstGeom>
          <a:solidFill>
            <a:srgbClr val="00AEEF"/>
          </a:solidFill>
          <a:ln>
            <a:noFill/>
          </a:ln>
        </p:spPr>
        <p:txBody>
          <a:bodyPr spcFirstLastPara="1" wrap="square" lIns="91425" tIns="91425" rIns="91425" bIns="91425" anchor="ctr">
            <a:noAutofit/>
          </a:bodyPr>
          <a:lstStyle/>
          <a:p>
            <a:pPr marL="0" marR="0" lvl="0" indent="0" algn="l">
              <a:spcBef>
                <a:spcPts val="0"/>
              </a:spcBef>
              <a:spcAft>
                <a:spcPts val="0"/>
              </a:spcAft>
              <a:buClr>
                <a:schemeClr val="dk1"/>
              </a:buClr>
              <a:buSzPts val="1800"/>
              <a:buFont typeface="Arial"/>
              <a:buNone/>
            </a:pPr>
            <a:endParaRPr sz="1800">
              <a:solidFill>
                <a:schemeClr val="dk1"/>
              </a:solidFill>
              <a:latin typeface="Arial"/>
              <a:ea typeface="Arial"/>
              <a:cs typeface="Arial"/>
            </a:endParaRPr>
          </a:p>
        </p:txBody>
      </p:sp>
      <p:pic>
        <p:nvPicPr>
          <p:cNvPr id="257" name="Google Shape;245;p11"/>
          <p:cNvPicPr>
            <a:picLocks noChangeAspect="1"/>
          </p:cNvPicPr>
          <p:nvPr/>
        </p:nvPicPr>
        <p:blipFill rotWithShape="1">
          <a:blip r:embed="rId5">
            <a:alphaModFix/>
          </a:blip>
          <a:srcRect/>
          <a:stretch/>
        </p:blipFill>
        <p:spPr>
          <a:xfrm>
            <a:off x="609600" y="1007245"/>
            <a:ext cx="2667000" cy="481061"/>
          </a:xfrm>
          <a:prstGeom prst="rect">
            <a:avLst/>
          </a:prstGeom>
          <a:ln>
            <a:noFill/>
          </a:ln>
        </p:spPr>
      </p:pic>
      <p:sp>
        <p:nvSpPr>
          <p:cNvPr id="246" name="Google Shape;246;p11">
            <a:extLst>
              <a:ext uri="{FF2B5EF4-FFF2-40B4-BE49-F238E27FC236}">
                <a16:creationId xmlns:a16="http://schemas.microsoft.com/office/drawing/2014/main" id="{1098D806-FC2A-4838-B1C0-5FFBE85307A2}"/>
              </a:ext>
            </a:extLst>
          </p:cNvPr>
          <p:cNvSpPr>
            <a:spLocks noGrp="1"/>
          </p:cNvSpPr>
          <p:nvPr/>
        </p:nvSpPr>
        <p:spPr>
          <a:xfrm>
            <a:off x="609600" y="2009775"/>
            <a:ext cx="4286250" cy="247650"/>
          </a:xfrm>
          <a:prstGeom prst="rect">
            <a:avLst/>
          </a:prstGeom>
          <a:noFill/>
          <a:ln>
            <a:noFill/>
          </a:ln>
        </p:spPr>
        <p:txBody>
          <a:bodyPr spcFirstLastPara="1" wrap="square" lIns="0" tIns="0" rIns="0" bIns="0" anchor="t">
            <a:noAutofit/>
          </a:bodyPr>
          <a:lstStyle/>
          <a:p>
            <a:pPr>
              <a:defRPr sz="1050" b="1">
                <a:solidFill>
                  <a:srgbClr val="C7EAF7"/>
                </a:solidFill>
                <a:latin typeface="Montserrat SemiBold"/>
                <a:ea typeface="Montserrat SemiBold"/>
                <a:cs typeface="Montserrat SemiBold"/>
              </a:defRPr>
            </a:pPr>
            <a:r>
              <a:rPr sz="1050" b="1">
                <a:solidFill>
                  <a:srgbClr val="C7EAF7"/>
                </a:solidFill>
                <a:latin typeface="Montserrat SemiBold"/>
                <a:ea typeface="Montserrat SemiBold"/>
                <a:cs typeface="Montserrat SemiBold"/>
              </a:rPr>
              <a:t>WHAT MAKES US SAY YES</a:t>
            </a:r>
          </a:p>
        </p:txBody>
      </p:sp>
      <p:sp>
        <p:nvSpPr>
          <p:cNvPr id="247" name="Google Shape;247;p11">
            <a:extLst>
              <a:ext uri="{FF2B5EF4-FFF2-40B4-BE49-F238E27FC236}">
                <a16:creationId xmlns:a16="http://schemas.microsoft.com/office/drawing/2014/main" id="{17ACE740-70A7-44FD-9DB6-60B13322A689}"/>
              </a:ext>
            </a:extLst>
          </p:cNvPr>
          <p:cNvSpPr>
            <a:spLocks noGrp="1"/>
          </p:cNvSpPr>
          <p:nvPr/>
        </p:nvSpPr>
        <p:spPr>
          <a:xfrm>
            <a:off x="609600" y="2486025"/>
            <a:ext cx="7810500" cy="2143125"/>
          </a:xfrm>
          <a:prstGeom prst="rect">
            <a:avLst/>
          </a:prstGeom>
          <a:noFill/>
          <a:ln>
            <a:noFill/>
          </a:ln>
        </p:spPr>
        <p:txBody>
          <a:bodyPr spcFirstLastPara="1" wrap="square" lIns="0" tIns="0" rIns="0" bIns="0" anchor="t">
            <a:noAutofit/>
          </a:bodyPr>
          <a:lstStyle/>
          <a:p>
            <a:pPr>
              <a:lnSpc>
                <a:spcPct val="118000"/>
              </a:lnSpc>
              <a:buNone/>
              <a:defRPr sz="3375" b="0">
                <a:solidFill>
                  <a:srgbClr val="FFFFFF"/>
                </a:solidFill>
                <a:latin typeface="Montserrat SemiBold"/>
                <a:ea typeface="Montserrat SemiBold"/>
                <a:cs typeface="Montserrat SemiBold"/>
              </a:defRPr>
            </a:pPr>
            <a:r>
              <a:rPr sz="3375" b="0">
                <a:solidFill>
                  <a:srgbClr val="FFFFFF"/>
                </a:solidFill>
                <a:latin typeface="Montserrat SemiBold"/>
                <a:ea typeface="Montserrat SemiBold"/>
                <a:cs typeface="Montserrat SemiBold"/>
              </a:rPr>
              <a:t>We trust your judgement.
We can see you will grow.
You make the team better.</a:t>
            </a:r>
          </a:p>
        </p:txBody>
      </p:sp>
      <p:sp>
        <p:nvSpPr>
          <p:cNvPr id="248" name="Google Shape;248;p11">
            <a:extLst>
              <a:ext uri="{FF2B5EF4-FFF2-40B4-BE49-F238E27FC236}">
                <a16:creationId xmlns:a16="http://schemas.microsoft.com/office/drawing/2014/main" id="{C6266F09-EDFB-40D4-90FA-F0C62B8DA9CC}"/>
              </a:ext>
            </a:extLst>
          </p:cNvPr>
          <p:cNvSpPr>
            <a:spLocks noGrp="1"/>
          </p:cNvSpPr>
          <p:nvPr/>
        </p:nvSpPr>
        <p:spPr>
          <a:xfrm>
            <a:off x="8096250" y="1809750"/>
            <a:ext cx="3486150" cy="3467100"/>
          </a:xfrm>
          <a:prstGeom prst="roundRect">
            <a:avLst>
              <a:gd name="adj" fmla="val 7143"/>
            </a:avLst>
          </a:prstGeom>
          <a:solidFill>
            <a:srgbClr val="FFFFFF">
              <a:alpha val="10196"/>
            </a:srgbClr>
          </a:solidFill>
          <a:ln w="9525" cmpd="sng">
            <a:solidFill>
              <a:srgbClr val="FFFFFF">
                <a:alpha val="18039"/>
              </a:srgbClr>
            </a:solidFill>
            <a:prstDash val="solid"/>
            <a:headEnd type="none" w="sm" len="sm"/>
            <a:tailEnd type="none" w="sm" len="sm"/>
          </a:ln>
          <a:effectLst>
            <a:outerShdw blurRad="171450" dist="57150" dir="5400000">
              <a:srgbClr val="000000">
                <a:alpha val="16078"/>
              </a:srgbClr>
            </a:outerShdw>
          </a:effectLst>
        </p:spPr>
        <p:txBody>
          <a:bodyPr spcFirstLastPara="1" wrap="square" lIns="91425" tIns="91425" rIns="91425" bIns="91425" anchor="ctr">
            <a:noAutofit/>
          </a:bodyPr>
          <a:lstStyle/>
          <a:p>
            <a:pPr marL="0" marR="0" lvl="0" indent="0" algn="l">
              <a:spcBef>
                <a:spcPts val="0"/>
              </a:spcBef>
              <a:spcAft>
                <a:spcPts val="0"/>
              </a:spcAft>
              <a:buClr>
                <a:schemeClr val="dk1"/>
              </a:buClr>
              <a:buSzPts val="1800"/>
              <a:buFont typeface="Arial"/>
              <a:buNone/>
            </a:pPr>
            <a:endParaRPr sz="1800">
              <a:solidFill>
                <a:schemeClr val="dk1"/>
              </a:solidFill>
              <a:latin typeface="Arial"/>
              <a:ea typeface="Arial"/>
              <a:cs typeface="Arial"/>
            </a:endParaRPr>
          </a:p>
        </p:txBody>
      </p:sp>
      <p:sp>
        <p:nvSpPr>
          <p:cNvPr id="249" name="Google Shape;249;p11">
            <a:extLst>
              <a:ext uri="{FF2B5EF4-FFF2-40B4-BE49-F238E27FC236}">
                <a16:creationId xmlns:a16="http://schemas.microsoft.com/office/drawing/2014/main" id="{27A1F44E-134A-4589-9A92-9435E3044C08}"/>
              </a:ext>
            </a:extLst>
          </p:cNvPr>
          <p:cNvSpPr>
            <a:spLocks noGrp="1"/>
          </p:cNvSpPr>
          <p:nvPr/>
        </p:nvSpPr>
        <p:spPr>
          <a:xfrm>
            <a:off x="8420100" y="2181225"/>
            <a:ext cx="2857500" cy="457200"/>
          </a:xfrm>
          <a:prstGeom prst="rect">
            <a:avLst/>
          </a:prstGeom>
          <a:noFill/>
          <a:ln>
            <a:noFill/>
          </a:ln>
        </p:spPr>
        <p:txBody>
          <a:bodyPr spcFirstLastPara="1" wrap="square" lIns="0" tIns="0" rIns="0" bIns="0" anchor="t">
            <a:noAutofit/>
          </a:bodyPr>
          <a:lstStyle/>
          <a:p>
            <a:pPr algn="ctr">
              <a:defRPr sz="1050" b="1">
                <a:solidFill>
                  <a:srgbClr val="D0EFFA"/>
                </a:solidFill>
                <a:latin typeface="Montserrat SemiBold"/>
                <a:ea typeface="Montserrat SemiBold"/>
                <a:cs typeface="Montserrat SemiBold"/>
              </a:defRPr>
            </a:pPr>
            <a:r>
              <a:rPr sz="1050" b="1">
                <a:solidFill>
                  <a:srgbClr val="D0EFFA"/>
                </a:solidFill>
                <a:latin typeface="Montserrat SemiBold"/>
                <a:ea typeface="Montserrat SemiBold"/>
                <a:cs typeface="Montserrat SemiBold"/>
              </a:rPr>
              <a:t>BRING EVIDENCE OF</a:t>
            </a:r>
          </a:p>
        </p:txBody>
      </p:sp>
      <p:sp>
        <p:nvSpPr>
          <p:cNvPr id="250" name="Google Shape;250;p11">
            <a:extLst>
              <a:ext uri="{FF2B5EF4-FFF2-40B4-BE49-F238E27FC236}">
                <a16:creationId xmlns:a16="http://schemas.microsoft.com/office/drawing/2014/main" id="{81A43C2E-6233-4D1A-99D7-684E4F608313}"/>
              </a:ext>
            </a:extLst>
          </p:cNvPr>
          <p:cNvSpPr>
            <a:spLocks noGrp="1"/>
          </p:cNvSpPr>
          <p:nvPr/>
        </p:nvSpPr>
        <p:spPr>
          <a:xfrm>
            <a:off x="8420100" y="2971800"/>
            <a:ext cx="2838450" cy="1619250"/>
          </a:xfrm>
          <a:prstGeom prst="rect">
            <a:avLst/>
          </a:prstGeom>
          <a:noFill/>
          <a:ln>
            <a:noFill/>
          </a:ln>
        </p:spPr>
        <p:txBody>
          <a:bodyPr spcFirstLastPara="1" wrap="square" lIns="0" tIns="0" rIns="0" bIns="0" anchor="ctr">
            <a:noAutofit/>
          </a:bodyPr>
          <a:lstStyle/>
          <a:p>
            <a:pPr algn="ctr">
              <a:lnSpc>
                <a:spcPct val="122000"/>
              </a:lnSpc>
              <a:buNone/>
              <a:defRPr sz="1800" b="0">
                <a:solidFill>
                  <a:srgbClr val="FFFFFF"/>
                </a:solidFill>
                <a:latin typeface="Montserrat"/>
                <a:ea typeface="Montserrat"/>
                <a:cs typeface="Montserrat"/>
              </a:defRPr>
            </a:pPr>
            <a:r>
              <a:rPr sz="1800" b="0">
                <a:solidFill>
                  <a:srgbClr val="FFFFFF"/>
                </a:solidFill>
                <a:latin typeface="Montserrat"/>
                <a:ea typeface="Montserrat"/>
                <a:cs typeface="Montserrat"/>
              </a:rPr>
              <a:t>Safe reasoning.
Clear communication.
Coachability.
Person-centred care.
Reliable team contribution.</a:t>
            </a:r>
          </a:p>
        </p:txBody>
      </p:sp>
      <p:sp>
        <p:nvSpPr>
          <p:cNvPr id="251" name="Google Shape;251;p11">
            <a:extLst>
              <a:ext uri="{FF2B5EF4-FFF2-40B4-BE49-F238E27FC236}">
                <a16:creationId xmlns:a16="http://schemas.microsoft.com/office/drawing/2014/main" id="{C16DE77D-5902-4C46-8595-F4D04E1ADFD0}"/>
              </a:ext>
            </a:extLst>
          </p:cNvPr>
          <p:cNvSpPr>
            <a:spLocks noGrp="1"/>
          </p:cNvSpPr>
          <p:nvPr/>
        </p:nvSpPr>
        <p:spPr>
          <a:xfrm>
            <a:off x="609600" y="5324475"/>
            <a:ext cx="7143750" cy="590550"/>
          </a:xfrm>
          <a:prstGeom prst="rect">
            <a:avLst/>
          </a:prstGeom>
          <a:noFill/>
          <a:ln>
            <a:noFill/>
          </a:ln>
        </p:spPr>
        <p:txBody>
          <a:bodyPr spcFirstLastPara="1" wrap="square" lIns="0" tIns="0" rIns="0" bIns="0" anchor="t">
            <a:noAutofit/>
          </a:bodyPr>
          <a:lstStyle/>
          <a:p>
            <a:pPr>
              <a:defRPr sz="1500" b="0">
                <a:solidFill>
                  <a:srgbClr val="D2E7F0"/>
                </a:solidFill>
                <a:latin typeface="Open Sans"/>
                <a:ea typeface="Open Sans"/>
                <a:cs typeface="Open Sans"/>
              </a:defRPr>
            </a:pPr>
            <a:r>
              <a:rPr sz="1500" b="0">
                <a:solidFill>
                  <a:srgbClr val="D2E7F0"/>
                </a:solidFill>
                <a:latin typeface="Open Sans"/>
                <a:ea typeface="Open Sans"/>
                <a:cs typeface="Open Sans"/>
              </a:rPr>
              <a:t>Be specific. Be reflective. Be honest about what you still need to learn.</a:t>
            </a:r>
          </a:p>
        </p:txBody>
      </p:sp>
      <p:sp>
        <p:nvSpPr>
          <p:cNvPr id="252" name="Google Shape;252;p11">
            <a:extLst>
              <a:ext uri="{FF2B5EF4-FFF2-40B4-BE49-F238E27FC236}">
                <a16:creationId xmlns:a16="http://schemas.microsoft.com/office/drawing/2014/main" id="{6C76A102-9702-411F-A7BE-698D5716CC61}"/>
              </a:ext>
            </a:extLst>
          </p:cNvPr>
          <p:cNvSpPr>
            <a:spLocks noGrp="1"/>
          </p:cNvSpPr>
          <p:nvPr/>
        </p:nvSpPr>
        <p:spPr>
          <a:xfrm>
            <a:off x="609600" y="6486525"/>
            <a:ext cx="4476750" cy="190500"/>
          </a:xfrm>
          <a:prstGeom prst="rect">
            <a:avLst/>
          </a:prstGeom>
          <a:noFill/>
          <a:ln>
            <a:noFill/>
          </a:ln>
        </p:spPr>
        <p:txBody>
          <a:bodyPr spcFirstLastPara="1" wrap="square" lIns="0" tIns="0" rIns="0" bIns="0" anchor="t">
            <a:noAutofit/>
          </a:bodyPr>
          <a:lstStyle/>
          <a:p>
            <a:pPr>
              <a:defRPr sz="825" b="0">
                <a:solidFill>
                  <a:srgbClr val="C7E3EF"/>
                </a:solidFill>
                <a:latin typeface="Montserrat SemiBold"/>
                <a:ea typeface="Montserrat SemiBold"/>
                <a:cs typeface="Montserrat SemiBold"/>
              </a:defRPr>
            </a:pPr>
            <a:r>
              <a:rPr sz="825" b="0">
                <a:solidFill>
                  <a:srgbClr val="C7E3EF"/>
                </a:solidFill>
                <a:latin typeface="Montserrat SemiBold"/>
                <a:ea typeface="Montserrat SemiBold"/>
                <a:cs typeface="Montserrat SemiBold"/>
              </a:rPr>
              <a:t>CLINICS GRP  /  GPY1 INTERVIEW GUIDE</a:t>
            </a:r>
          </a:p>
        </p:txBody>
      </p:sp>
      <p:sp>
        <p:nvSpPr>
          <p:cNvPr id="253" name="Google Shape;253;p11">
            <a:extLst>
              <a:ext uri="{FF2B5EF4-FFF2-40B4-BE49-F238E27FC236}">
                <a16:creationId xmlns:a16="http://schemas.microsoft.com/office/drawing/2014/main" id="{A4AC0412-364B-4D95-9910-8D05B051FABF}"/>
              </a:ext>
            </a:extLst>
          </p:cNvPr>
          <p:cNvSpPr>
            <a:spLocks noGrp="1"/>
          </p:cNvSpPr>
          <p:nvPr/>
        </p:nvSpPr>
        <p:spPr>
          <a:xfrm>
            <a:off x="11334750" y="6457950"/>
            <a:ext cx="342900" cy="209550"/>
          </a:xfrm>
          <a:prstGeom prst="rect">
            <a:avLst/>
          </a:prstGeom>
          <a:noFill/>
          <a:ln>
            <a:noFill/>
          </a:ln>
        </p:spPr>
        <p:txBody>
          <a:bodyPr spcFirstLastPara="1" wrap="square" lIns="0" tIns="0" rIns="0" bIns="0" anchor="t">
            <a:noAutofit/>
          </a:bodyPr>
          <a:lstStyle/>
          <a:p>
            <a:pPr algn="r">
              <a:defRPr sz="900" b="0">
                <a:solidFill>
                  <a:srgbClr val="C7E3EF"/>
                </a:solidFill>
                <a:latin typeface="Montserrat SemiBold"/>
                <a:ea typeface="Montserrat SemiBold"/>
                <a:cs typeface="Montserrat SemiBold"/>
              </a:defRPr>
            </a:pPr>
            <a:r>
              <a:rPr sz="900" b="0">
                <a:solidFill>
                  <a:srgbClr val="C7E3EF"/>
                </a:solidFill>
                <a:latin typeface="Montserrat SemiBold"/>
                <a:ea typeface="Montserrat SemiBold"/>
                <a:cs typeface="Montserrat SemiBold"/>
              </a:rPr>
              <a:t>09</a:t>
            </a:r>
          </a:p>
        </p:txBody>
      </p:sp>
      <p:sp>
        <p:nvSpPr>
          <p:cNvPr id="254" name="Google Shape;254;p11">
            <a:extLst>
              <a:ext uri="{FF2B5EF4-FFF2-40B4-BE49-F238E27FC236}">
                <a16:creationId xmlns:a16="http://schemas.microsoft.com/office/drawing/2014/main" id="{365A6C3B-4C22-4408-BA77-926B437CD04B}"/>
              </a:ext>
            </a:extLst>
          </p:cNvPr>
          <p:cNvSpPr>
            <a:spLocks noGrp="1"/>
          </p:cNvSpPr>
          <p:nvPr/>
        </p:nvSpPr>
        <p:spPr>
          <a:xfrm>
            <a:off x="609600" y="6343650"/>
            <a:ext cx="11068050" cy="9525"/>
          </a:xfrm>
          <a:prstGeom prst="rect">
            <a:avLst/>
          </a:prstGeom>
          <a:solidFill>
            <a:srgbClr val="6E91A4">
              <a:alpha val="50196"/>
            </a:srgbClr>
          </a:solidFill>
          <a:ln>
            <a:noFill/>
          </a:ln>
        </p:spPr>
        <p:txBody>
          <a:bodyPr spcFirstLastPara="1" wrap="square" lIns="91425" tIns="91425" rIns="91425" bIns="91425" anchor="ctr">
            <a:noAutofit/>
          </a:bodyPr>
          <a:lstStyle/>
          <a:p>
            <a:pPr marL="0" marR="0" lvl="0" indent="0" algn="l">
              <a:spcBef>
                <a:spcPts val="0"/>
              </a:spcBef>
              <a:spcAft>
                <a:spcPts val="0"/>
              </a:spcAft>
              <a:buClr>
                <a:schemeClr val="dk1"/>
              </a:buClr>
              <a:buSzPts val="1800"/>
              <a:buFont typeface="Arial"/>
              <a:buNone/>
            </a:pPr>
            <a:endParaRPr sz="1800">
              <a:solidFill>
                <a:schemeClr val="dk1"/>
              </a:solidFill>
              <a:latin typeface="Arial"/>
              <a:ea typeface="Arial"/>
              <a:cs typeface="Arial"/>
            </a:endParaRPr>
          </a:p>
        </p:txBody>
      </p:sp>
      <p:pic>
        <p:nvPicPr>
          <p:cNvPr id="2" name="Slide 9.mp3">
            <a:hlinkClick r:id="" action="ppaction://media"/>
            <a:extLst>
              <a:ext uri="{FF2B5EF4-FFF2-40B4-BE49-F238E27FC236}">
                <a16:creationId xmlns:a16="http://schemas.microsoft.com/office/drawing/2014/main" id="{122BF8E7-1198-0579-4B82-F8B0D7BAB3A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108079193"/>
      </p:ext>
    </p:extLst>
  </p:cSld>
  <p:clrMapOvr>
    <a:masterClrMapping/>
  </p:clrMapOvr>
  <mc:AlternateContent xmlns:mc="http://schemas.openxmlformats.org/markup-compatibility/2006">
    <mc:Choice xmlns:p14="http://schemas.microsoft.com/office/powerpoint/2010/main" Requires="p14">
      <p:transition spd="med" p14:dur="600" advTm="60700">
        <p:fade/>
      </p:transition>
    </mc:Choice>
    <mc:Fallback>
      <p:transition spd="med" advTm="607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966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hatGP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hatGP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TotalTime>
  <Words>1231</Words>
  <Application>Microsoft Macintosh PowerPoint</Application>
  <DocSecurity>0</DocSecurity>
  <PresentationFormat>Widescreen</PresentationFormat>
  <Paragraphs>149</Paragraphs>
  <Slides>9</Slides>
  <Notes>9</Notes>
  <HiddenSlides>0</HiddenSlides>
  <MMClips>9</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Montserrat</vt:lpstr>
      <vt:lpstr>Montserrat SemiBold</vt:lpstr>
      <vt:lpstr>Open Sans</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Miles Browning</cp:lastModifiedBy>
  <cp:revision>20</cp:revision>
  <dcterms:created xsi:type="dcterms:W3CDTF">2026-08-06T09:58:34Z</dcterms:created>
  <dcterms:modified xsi:type="dcterms:W3CDTF">2026-08-06T11:04:52Z</dcterms:modified>
</cp:coreProperties>
</file>